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handoutMasterIdLst>
    <p:handoutMasterId r:id="rId25"/>
  </p:handoutMasterIdLst>
  <p:sldIdLst>
    <p:sldId id="284" r:id="rId3"/>
    <p:sldId id="282" r:id="rId4"/>
    <p:sldId id="283" r:id="rId5"/>
    <p:sldId id="260" r:id="rId6"/>
    <p:sldId id="257" r:id="rId7"/>
    <p:sldId id="261" r:id="rId8"/>
    <p:sldId id="307" r:id="rId9"/>
    <p:sldId id="308" r:id="rId10"/>
    <p:sldId id="309" r:id="rId11"/>
    <p:sldId id="285" r:id="rId12"/>
    <p:sldId id="264" r:id="rId13"/>
    <p:sldId id="310" r:id="rId14"/>
    <p:sldId id="312" r:id="rId15"/>
    <p:sldId id="262" r:id="rId16"/>
    <p:sldId id="313" r:id="rId17"/>
    <p:sldId id="314" r:id="rId18"/>
    <p:sldId id="315" r:id="rId19"/>
    <p:sldId id="316" r:id="rId20"/>
    <p:sldId id="265" r:id="rId21"/>
    <p:sldId id="317" r:id="rId22"/>
    <p:sldId id="266"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1C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205" autoAdjust="0"/>
    <p:restoredTop sz="94660"/>
  </p:normalViewPr>
  <p:slideViewPr>
    <p:cSldViewPr snapToGrid="0">
      <p:cViewPr varScale="1">
        <p:scale>
          <a:sx n="112" d="100"/>
          <a:sy n="112" d="100"/>
        </p:scale>
        <p:origin x="138" y="276"/>
      </p:cViewPr>
      <p:guideLst>
        <p:guide orient="horz" pos="2155"/>
        <p:guide pos="3812"/>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54" d="100"/>
          <a:sy n="54" d="100"/>
        </p:scale>
        <p:origin x="2880" y="4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notesMaster" Target="notesMasters/notesMaster1.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FDDBEE5-1F49-4E21-AA75-C1EB99554DBB}"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3DDF900-46A4-4B55-A06F-548409280FC6}" type="slidenum">
              <a:rPr lang="zh-CN" altLang="en-US" smtClean="0"/>
            </a:fld>
            <a:endParaRPr lang="zh-CN" altLang="en-US"/>
          </a:p>
        </p:txBody>
      </p:sp>
    </p:spTree>
  </p:cSld>
  <p:clrMap bg1="lt1" tx1="dk1" bg2="lt2" tx2="dk2" accent1="accent1" accent2="accent2" accent3="accent3" accent4="accent4" accent5="accent5" accent6="accent6" hlink="hlink" folHlink="folHlink"/>
  <p:hf hdr="0" ftr="0" dt="0"/>
</p:handoutMaster>
</file>

<file path=ppt/media/>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07A637-8712-4E20-957A-998EEAA8639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403211-B18B-477D-A05F-14E4BC87236F}" type="slidenum">
              <a:rPr lang="zh-CN" altLang="en-US" smtClean="0"/>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a:xfrm>
            <a:off x="10774680" y="6356350"/>
            <a:ext cx="1437640" cy="365125"/>
          </a:xfrm>
        </p:spPr>
        <p:txBody>
          <a:bodyPr/>
          <a:lstStyle>
            <a:lvl1pPr algn="ctr">
              <a:defRPr sz="1800"/>
            </a:lvl1pPr>
          </a:lstStyle>
          <a:p>
            <a:fld id="{023126B9-07AC-4BAF-B3D7-FAC1D3999DA4}" type="slidenum">
              <a:rPr lang="zh-CN" altLang="en-US" smtClean="0"/>
            </a:fld>
            <a:endParaRPr lang="zh-CN" altLang="en-US" dirty="0"/>
          </a:p>
        </p:txBody>
      </p:sp>
      <p:sp>
        <p:nvSpPr>
          <p:cNvPr id="5" name="灯片编号占位符 3"/>
          <p:cNvSpPr txBox="1"/>
          <p:nvPr userDrawn="1"/>
        </p:nvSpPr>
        <p:spPr>
          <a:xfrm>
            <a:off x="10495280" y="6356349"/>
            <a:ext cx="1437640" cy="365125"/>
          </a:xfrm>
          <a:prstGeom prst="rect">
            <a:avLst/>
          </a:prstGeom>
        </p:spPr>
        <p:txBody>
          <a:bodyPr vert="horz" lIns="91440" tIns="45720" rIns="91440" bIns="45720" rtlCol="0" anchor="ctr"/>
          <a:lstStyle>
            <a:defPPr>
              <a:defRPr lang="zh-CN"/>
            </a:defPPr>
            <a:lvl1pPr marL="0" algn="r" defTabSz="914400" rtl="0" eaLnBrk="1" latinLnBrk="0" hangingPunct="1">
              <a:defRPr sz="1800" kern="1200">
                <a:solidFill>
                  <a:schemeClr val="bg2">
                    <a:lumMod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smtClean="0"/>
              <a:t>第     页</a:t>
            </a:r>
            <a:endParaRPr lang="zh-CN" alt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image" Target="../media/image1.jpeg"/><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25000"/>
                  </a:schemeClr>
                </a:solidFill>
              </a:defRPr>
            </a:lvl1pPr>
          </a:lstStyle>
          <a:p>
            <a:fld id="{023126B9-07AC-4BAF-B3D7-FAC1D3999DA4}"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4.pn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7.png"/><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0.png"/><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1.png"/><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2.png"/><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8"/>
          <p:cNvSpPr txBox="1">
            <a:spLocks noChangeArrowheads="1"/>
          </p:cNvSpPr>
          <p:nvPr/>
        </p:nvSpPr>
        <p:spPr bwMode="auto">
          <a:xfrm>
            <a:off x="2273694" y="2888139"/>
            <a:ext cx="7644613"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6600" b="1" dirty="0">
                <a:solidFill>
                  <a:schemeClr val="bg2">
                    <a:lumMod val="25000"/>
                  </a:schemeClr>
                </a:solidFill>
                <a:latin typeface="微软雅黑" panose="020B0503020204020204" pitchFamily="34" charset="-122"/>
                <a:ea typeface="微软雅黑" panose="020B0503020204020204" pitchFamily="34" charset="-122"/>
              </a:rPr>
              <a:t>第十二次回课</a:t>
            </a:r>
            <a:endParaRPr lang="en-US" altLang="zh-CN" sz="66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20" name="矩形 9"/>
          <p:cNvSpPr>
            <a:spLocks noChangeArrowheads="1"/>
          </p:cNvSpPr>
          <p:nvPr/>
        </p:nvSpPr>
        <p:spPr bwMode="auto">
          <a:xfrm>
            <a:off x="2779960" y="3919452"/>
            <a:ext cx="6516687"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zh-CN" sz="1600" dirty="0"/>
              <a:t>1800013110 </a:t>
            </a:r>
            <a:r>
              <a:rPr lang="zh-CN" altLang="en-US" sz="1600" dirty="0"/>
              <a:t>郑凌骁</a:t>
            </a:r>
            <a:endParaRPr lang="zh-CN" altLang="en-US" sz="1600" dirty="0"/>
          </a:p>
        </p:txBody>
      </p:sp>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68440" y="1758407"/>
            <a:ext cx="1055120" cy="1055120"/>
          </a:xfrm>
          <a:prstGeom prst="rect">
            <a:avLst/>
          </a:prstGeom>
        </p:spPr>
      </p:pic>
      <p:sp>
        <p:nvSpPr>
          <p:cNvPr id="3" name="灯片编号占位符 2"/>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 Placeholder 3"/>
          <p:cNvSpPr txBox="1"/>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smtClean="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02</a:t>
            </a:r>
            <a:endParaRPr lang="en-US" sz="115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9" name="文本框 58"/>
          <p:cNvSpPr txBox="1"/>
          <p:nvPr/>
        </p:nvSpPr>
        <p:spPr>
          <a:xfrm>
            <a:off x="3362960" y="3346450"/>
            <a:ext cx="3864610" cy="583565"/>
          </a:xfrm>
          <a:prstGeom prst="rect">
            <a:avLst/>
          </a:prstGeom>
          <a:noFill/>
        </p:spPr>
        <p:txBody>
          <a:bodyPr wrap="square">
            <a:spAutoFit/>
          </a:bodyPr>
          <a:lstStyle/>
          <a:p>
            <a:pPr>
              <a:defRPr/>
            </a:pPr>
            <a:r>
              <a:rPr lang="zh-CN" altLang="en-US" sz="3200" b="1" dirty="0">
                <a:solidFill>
                  <a:schemeClr val="bg2">
                    <a:lumMod val="25000"/>
                  </a:schemeClr>
                </a:solidFill>
                <a:latin typeface="微软雅黑" panose="020B0503020204020204" pitchFamily="34" charset="-122"/>
                <a:ea typeface="微软雅黑" panose="020B0503020204020204" pitchFamily="34" charset="-122"/>
              </a:rPr>
              <a:t>不同种类的存储器</a:t>
            </a:r>
            <a:endParaRPr lang="zh-CN" altLang="en-US" sz="32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20" name="文本框 59"/>
          <p:cNvSpPr txBox="1"/>
          <p:nvPr/>
        </p:nvSpPr>
        <p:spPr>
          <a:xfrm>
            <a:off x="3363005" y="2773364"/>
            <a:ext cx="2011897"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Part </a:t>
            </a:r>
            <a:r>
              <a:rPr lang="en-US" altLang="zh-CN" sz="3200" dirty="0" smtClean="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Two</a:t>
            </a:r>
            <a:endParaRPr lang="zh-CN" altLang="en-US"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1" name="等腰三角形 20"/>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2" name="等腰三角形 21"/>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3" name="等腰三角形 22"/>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4" name="等腰三角形 23"/>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5" name="等腰三角形 24"/>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6" name="椭圆 25"/>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27" name="椭圆 26"/>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28" name="椭圆 27"/>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29" name="等腰三角形 28"/>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30" name="等腰三角形 29"/>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cxnSp>
        <p:nvCxnSpPr>
          <p:cNvPr id="31"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灯片编号占位符 12"/>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14" name="文本框 13"/>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随机访问存储器（</a:t>
            </a:r>
            <a:r>
              <a:rPr lang="en-US" altLang="zh-CN" sz="2400" dirty="0">
                <a:solidFill>
                  <a:schemeClr val="bg2">
                    <a:lumMod val="25000"/>
                  </a:schemeClr>
                </a:solidFill>
                <a:latin typeface="方正兰亭粗黑_GBK" panose="02000000000000000000" pitchFamily="2" charset="-122"/>
                <a:ea typeface="方正兰亭粗黑_GBK" panose="02000000000000000000" pitchFamily="2" charset="-122"/>
              </a:rPr>
              <a:t>RAM</a:t>
            </a:r>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5" name="任意多边形 14"/>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8" name="文本框 17"/>
          <p:cNvSpPr txBox="1"/>
          <p:nvPr/>
        </p:nvSpPr>
        <p:spPr>
          <a:xfrm>
            <a:off x="1324610" y="1028700"/>
            <a:ext cx="10351135" cy="92202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可进行随机访问（访问任意位置），断电后数据丢失</a:t>
            </a:r>
            <a:endParaRPr lang="en-US" altLang="zh-CN">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又分为两类：</a:t>
            </a:r>
            <a:r>
              <a:rPr lang="en-US" altLang="zh-CN">
                <a:solidFill>
                  <a:schemeClr val="bg2">
                    <a:lumMod val="10000"/>
                  </a:schemeClr>
                </a:solidFill>
                <a:latin typeface="黑体" panose="02010609060101010101" pitchFamily="49" charset="-122"/>
                <a:ea typeface="黑体" panose="02010609060101010101" pitchFamily="49" charset="-122"/>
              </a:rPr>
              <a:t>SRAM</a:t>
            </a:r>
            <a:r>
              <a:rPr lang="zh-CN" altLang="en-US">
                <a:solidFill>
                  <a:schemeClr val="bg2">
                    <a:lumMod val="10000"/>
                  </a:schemeClr>
                </a:solidFill>
                <a:latin typeface="黑体" panose="02010609060101010101" pitchFamily="49" charset="-122"/>
                <a:ea typeface="黑体" panose="02010609060101010101" pitchFamily="49" charset="-122"/>
              </a:rPr>
              <a:t>（静态）和</a:t>
            </a:r>
            <a:r>
              <a:rPr lang="en-US" altLang="zh-CN">
                <a:solidFill>
                  <a:schemeClr val="bg2">
                    <a:lumMod val="10000"/>
                  </a:schemeClr>
                </a:solidFill>
                <a:latin typeface="黑体" panose="02010609060101010101" pitchFamily="49" charset="-122"/>
                <a:ea typeface="黑体" panose="02010609060101010101" pitchFamily="49" charset="-122"/>
              </a:rPr>
              <a:t>DRAM</a:t>
            </a:r>
            <a:r>
              <a:rPr lang="zh-CN" altLang="en-US">
                <a:solidFill>
                  <a:schemeClr val="bg2">
                    <a:lumMod val="10000"/>
                  </a:schemeClr>
                </a:solidFill>
                <a:latin typeface="黑体" panose="02010609060101010101" pitchFamily="49" charset="-122"/>
                <a:ea typeface="黑体" panose="02010609060101010101" pitchFamily="49" charset="-122"/>
              </a:rPr>
              <a:t>（动态）</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二者的比较：</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19" name="图片 18"/>
          <p:cNvPicPr>
            <a:picLocks noChangeAspect="1"/>
          </p:cNvPicPr>
          <p:nvPr/>
        </p:nvPicPr>
        <p:blipFill>
          <a:blip r:embed="rId2"/>
          <a:stretch>
            <a:fillRect/>
          </a:stretch>
        </p:blipFill>
        <p:spPr>
          <a:xfrm>
            <a:off x="1341755" y="1950720"/>
            <a:ext cx="10416540" cy="2836545"/>
          </a:xfrm>
          <a:prstGeom prst="rect">
            <a:avLst/>
          </a:prstGeom>
        </p:spPr>
      </p:pic>
    </p:spTree>
  </p:cSld>
  <p:clrMapOvr>
    <a:masterClrMapping/>
  </p:clrMapOvr>
  <p:transition spd="slow">
    <p:cove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灯片编号占位符 12"/>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14" name="文本框 13"/>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非易失性存储器</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5" name="任意多边形 14"/>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8" name="文本框 17"/>
          <p:cNvSpPr txBox="1"/>
          <p:nvPr/>
        </p:nvSpPr>
        <p:spPr>
          <a:xfrm>
            <a:off x="1324610" y="1028700"/>
            <a:ext cx="10351135" cy="92202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断电后数据不会丢失</a:t>
            </a:r>
            <a:endParaRPr lang="en-US" altLang="zh-CN">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·ROM</a:t>
            </a:r>
            <a:r>
              <a:rPr lang="zh-CN" altLang="en-US">
                <a:solidFill>
                  <a:schemeClr val="bg2">
                    <a:lumMod val="10000"/>
                  </a:schemeClr>
                </a:solidFill>
                <a:latin typeface="黑体" panose="02010609060101010101" pitchFamily="49" charset="-122"/>
                <a:ea typeface="黑体" panose="02010609060101010101" pitchFamily="49" charset="-122"/>
              </a:rPr>
              <a:t>：只读存储器，不能进行写操作</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后来</a:t>
            </a:r>
            <a:r>
              <a:rPr lang="en-US" altLang="zh-CN">
                <a:solidFill>
                  <a:schemeClr val="bg2">
                    <a:lumMod val="10000"/>
                  </a:schemeClr>
                </a:solidFill>
                <a:latin typeface="黑体" panose="02010609060101010101" pitchFamily="49" charset="-122"/>
                <a:ea typeface="黑体" panose="02010609060101010101" pitchFamily="49" charset="-122"/>
              </a:rPr>
              <a:t>ROM</a:t>
            </a:r>
            <a:r>
              <a:rPr lang="zh-CN" altLang="en-US">
                <a:solidFill>
                  <a:schemeClr val="bg2">
                    <a:lumMod val="10000"/>
                  </a:schemeClr>
                </a:solidFill>
                <a:latin typeface="黑体" panose="02010609060101010101" pitchFamily="49" charset="-122"/>
                <a:ea typeface="黑体" panose="02010609060101010101" pitchFamily="49" charset="-122"/>
              </a:rPr>
              <a:t>又发展出许多支持写操作的新类型（见下图），但写操作的速度都慢于读操作</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2" name="图片 1"/>
          <p:cNvPicPr>
            <a:picLocks noChangeAspect="1"/>
          </p:cNvPicPr>
          <p:nvPr/>
        </p:nvPicPr>
        <p:blipFill>
          <a:blip r:embed="rId2"/>
          <a:stretch>
            <a:fillRect/>
          </a:stretch>
        </p:blipFill>
        <p:spPr>
          <a:xfrm>
            <a:off x="1324610" y="2235835"/>
            <a:ext cx="10162540" cy="2538095"/>
          </a:xfrm>
          <a:prstGeom prst="rect">
            <a:avLst/>
          </a:prstGeom>
        </p:spPr>
      </p:pic>
    </p:spTree>
  </p:cSld>
  <p:clrMapOvr>
    <a:masterClrMapping/>
  </p:clrMapOvr>
  <p:transition spd="slow">
    <p:cove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灯片编号占位符 12"/>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14" name="文本框 13"/>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连接</a:t>
            </a:r>
            <a:r>
              <a:rPr lang="en-US" altLang="zh-CN" sz="2400" dirty="0">
                <a:solidFill>
                  <a:schemeClr val="bg2">
                    <a:lumMod val="25000"/>
                  </a:schemeClr>
                </a:solidFill>
                <a:latin typeface="方正兰亭粗黑_GBK" panose="02000000000000000000" pitchFamily="2" charset="-122"/>
                <a:ea typeface="方正兰亭粗黑_GBK" panose="02000000000000000000" pitchFamily="2" charset="-122"/>
              </a:rPr>
              <a:t>CPU</a:t>
            </a:r>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和内存的</a:t>
            </a:r>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总线结构</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5" name="任意多边形 14"/>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8" name="文本框 17"/>
          <p:cNvSpPr txBox="1"/>
          <p:nvPr/>
        </p:nvSpPr>
        <p:spPr>
          <a:xfrm>
            <a:off x="1233805" y="4282440"/>
            <a:ext cx="10351135" cy="64516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·CPU</a:t>
            </a:r>
            <a:r>
              <a:rPr lang="zh-CN" altLang="en-US">
                <a:solidFill>
                  <a:schemeClr val="bg2">
                    <a:lumMod val="10000"/>
                  </a:schemeClr>
                </a:solidFill>
                <a:latin typeface="黑体" panose="02010609060101010101" pitchFamily="49" charset="-122"/>
                <a:ea typeface="黑体" panose="02010609060101010101" pitchFamily="49" charset="-122"/>
              </a:rPr>
              <a:t>在进行内存访问（读、写操作）时，通过</a:t>
            </a:r>
            <a:r>
              <a:rPr lang="en-US" altLang="zh-CN">
                <a:solidFill>
                  <a:schemeClr val="bg2">
                    <a:lumMod val="10000"/>
                  </a:schemeClr>
                </a:solidFill>
                <a:latin typeface="黑体" panose="02010609060101010101" pitchFamily="49" charset="-122"/>
                <a:ea typeface="黑体" panose="02010609060101010101" pitchFamily="49" charset="-122"/>
              </a:rPr>
              <a:t>I/O bridge</a:t>
            </a:r>
            <a:r>
              <a:rPr lang="zh-CN" altLang="en-US">
                <a:solidFill>
                  <a:schemeClr val="bg2">
                    <a:lumMod val="10000"/>
                  </a:schemeClr>
                </a:solidFill>
                <a:latin typeface="黑体" panose="02010609060101010101" pitchFamily="49" charset="-122"/>
                <a:ea typeface="黑体" panose="02010609060101010101" pitchFamily="49" charset="-122"/>
              </a:rPr>
              <a:t>传递数据</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为了提高性能，现代处理器有将</a:t>
            </a:r>
            <a:r>
              <a:rPr lang="en-US" altLang="zh-CN">
                <a:solidFill>
                  <a:schemeClr val="bg2">
                    <a:lumMod val="10000"/>
                  </a:schemeClr>
                </a:solidFill>
                <a:latin typeface="黑体" panose="02010609060101010101" pitchFamily="49" charset="-122"/>
                <a:ea typeface="黑体" panose="02010609060101010101" pitchFamily="49" charset="-122"/>
              </a:rPr>
              <a:t>I/O bridge</a:t>
            </a:r>
            <a:r>
              <a:rPr lang="zh-CN" altLang="en-US">
                <a:solidFill>
                  <a:schemeClr val="bg2">
                    <a:lumMod val="10000"/>
                  </a:schemeClr>
                </a:solidFill>
                <a:latin typeface="黑体" panose="02010609060101010101" pitchFamily="49" charset="-122"/>
                <a:ea typeface="黑体" panose="02010609060101010101" pitchFamily="49" charset="-122"/>
              </a:rPr>
              <a:t>去掉的趋势</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3" name="图片 2"/>
          <p:cNvPicPr>
            <a:picLocks noChangeAspect="1"/>
          </p:cNvPicPr>
          <p:nvPr/>
        </p:nvPicPr>
        <p:blipFill>
          <a:blip r:embed="rId2"/>
          <a:stretch>
            <a:fillRect/>
          </a:stretch>
        </p:blipFill>
        <p:spPr>
          <a:xfrm>
            <a:off x="1116330" y="995045"/>
            <a:ext cx="7669530" cy="3131820"/>
          </a:xfrm>
          <a:prstGeom prst="rect">
            <a:avLst/>
          </a:prstGeom>
        </p:spPr>
      </p:pic>
    </p:spTree>
  </p:cSld>
  <p:clrMapOvr>
    <a:masterClrMapping/>
  </p:clrMapOvr>
  <p:transition spd="slow">
    <p:cove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灯片编号占位符 14"/>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8" name="文本框 27"/>
          <p:cNvSpPr txBox="1"/>
          <p:nvPr/>
        </p:nvSpPr>
        <p:spPr>
          <a:xfrm>
            <a:off x="1233556" y="357012"/>
            <a:ext cx="6569324" cy="460375"/>
          </a:xfrm>
          <a:prstGeom prst="rect">
            <a:avLst/>
          </a:prstGeom>
          <a:noFill/>
        </p:spPr>
        <p:txBody>
          <a:bodyPr wrap="square" rtlCol="0">
            <a:spAutoFit/>
          </a:bodyPr>
          <a:lstStyle/>
          <a:p>
            <a:r>
              <a:rPr lang="en-US" altLang="zh-CN" sz="2400" dirty="0">
                <a:solidFill>
                  <a:schemeClr val="bg2">
                    <a:lumMod val="25000"/>
                  </a:schemeClr>
                </a:solidFill>
                <a:latin typeface="方正兰亭粗黑_GBK" panose="02000000000000000000" pitchFamily="2" charset="-122"/>
                <a:ea typeface="方正兰亭粗黑_GBK" panose="02000000000000000000" pitchFamily="2" charset="-122"/>
              </a:rPr>
              <a:t>DRAM</a:t>
            </a:r>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组织结构</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9" name="任意多边形 2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8" name="文本框 17"/>
          <p:cNvSpPr txBox="1"/>
          <p:nvPr/>
        </p:nvSpPr>
        <p:spPr>
          <a:xfrm>
            <a:off x="1290955" y="5351145"/>
            <a:ext cx="10351135" cy="92202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en-US">
                <a:solidFill>
                  <a:schemeClr val="bg2">
                    <a:lumMod val="10000"/>
                  </a:schemeClr>
                </a:solidFill>
                <a:latin typeface="黑体" panose="02010609060101010101" pitchFamily="49" charset="-122"/>
                <a:ea typeface="黑体" panose="02010609060101010101" pitchFamily="49" charset="-122"/>
              </a:rPr>
              <a:t>addr</a:t>
            </a:r>
            <a:r>
              <a:rPr lang="zh-CN" altLang="en-US">
                <a:solidFill>
                  <a:schemeClr val="bg2">
                    <a:lumMod val="10000"/>
                  </a:schemeClr>
                </a:solidFill>
                <a:latin typeface="黑体" panose="02010609060101010101" pitchFamily="49" charset="-122"/>
                <a:ea typeface="黑体" panose="02010609060101010101" pitchFamily="49" charset="-122"/>
              </a:rPr>
              <a:t>由两个部分构成：行号和列号，当读数据时，先传入行号，令该行的数据到达缓冲区，再传入列号，从缓冲区取出对应数据</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利用局部性原理提高性能</a:t>
            </a:r>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访问某一行的数据后，下一次大概率还会访问这一行的数据</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16" name="图片 15"/>
          <p:cNvPicPr>
            <a:picLocks noChangeAspect="1"/>
          </p:cNvPicPr>
          <p:nvPr/>
        </p:nvPicPr>
        <p:blipFill>
          <a:blip r:embed="rId2"/>
          <a:stretch>
            <a:fillRect/>
          </a:stretch>
        </p:blipFill>
        <p:spPr>
          <a:xfrm>
            <a:off x="1290955" y="1078230"/>
            <a:ext cx="7810500" cy="4080510"/>
          </a:xfrm>
          <a:prstGeom prst="rect">
            <a:avLst/>
          </a:prstGeom>
        </p:spPr>
      </p:pic>
    </p:spTree>
  </p:cSld>
  <p:clrMapOvr>
    <a:masterClrMapping/>
  </p:clrMapOvr>
  <p:transition spd="slow">
    <p:cove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灯片编号占位符 14"/>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8" name="文本框 27"/>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内存模块</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9" name="任意多边形 2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8" name="文本框 17"/>
          <p:cNvSpPr txBox="1"/>
          <p:nvPr/>
        </p:nvSpPr>
        <p:spPr>
          <a:xfrm>
            <a:off x="8794115" y="957580"/>
            <a:ext cx="3181985" cy="2030095"/>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当存储超过</a:t>
            </a:r>
            <a:r>
              <a:rPr lang="en-US" altLang="zh-CN">
                <a:solidFill>
                  <a:schemeClr val="bg2">
                    <a:lumMod val="10000"/>
                  </a:schemeClr>
                </a:solidFill>
                <a:latin typeface="黑体" panose="02010609060101010101" pitchFamily="49" charset="-122"/>
                <a:ea typeface="黑体" panose="02010609060101010101" pitchFamily="49" charset="-122"/>
              </a:rPr>
              <a:t>8bit</a:t>
            </a:r>
            <a:r>
              <a:rPr lang="zh-CN" altLang="en-US">
                <a:solidFill>
                  <a:schemeClr val="bg2">
                    <a:lumMod val="10000"/>
                  </a:schemeClr>
                </a:solidFill>
                <a:latin typeface="黑体" panose="02010609060101010101" pitchFamily="49" charset="-122"/>
                <a:ea typeface="黑体" panose="02010609060101010101" pitchFamily="49" charset="-122"/>
              </a:rPr>
              <a:t>的数据时，可将数据的每个字节分别放在不同</a:t>
            </a:r>
            <a:r>
              <a:rPr lang="en-US" altLang="zh-CN">
                <a:solidFill>
                  <a:schemeClr val="bg2">
                    <a:lumMod val="10000"/>
                  </a:schemeClr>
                </a:solidFill>
                <a:latin typeface="黑体" panose="02010609060101010101" pitchFamily="49" charset="-122"/>
                <a:ea typeface="黑体" panose="02010609060101010101" pitchFamily="49" charset="-122"/>
              </a:rPr>
              <a:t>DRAM</a:t>
            </a:r>
            <a:r>
              <a:rPr lang="zh-CN" altLang="en-US">
                <a:solidFill>
                  <a:schemeClr val="bg2">
                    <a:lumMod val="10000"/>
                  </a:schemeClr>
                </a:solidFill>
                <a:latin typeface="黑体" panose="02010609060101010101" pitchFamily="49" charset="-122"/>
                <a:ea typeface="黑体" panose="02010609060101010101" pitchFamily="49" charset="-122"/>
              </a:rPr>
              <a:t>的相同位置，在取出这个数据时，内存控制器只需发送一个超单元地址到内存模块，然后内存模块再将该地址广播到每个</a:t>
            </a:r>
            <a:r>
              <a:rPr lang="en-US" altLang="zh-CN">
                <a:solidFill>
                  <a:schemeClr val="bg2">
                    <a:lumMod val="10000"/>
                  </a:schemeClr>
                </a:solidFill>
                <a:latin typeface="黑体" panose="02010609060101010101" pitchFamily="49" charset="-122"/>
                <a:ea typeface="黑体" panose="02010609060101010101" pitchFamily="49" charset="-122"/>
              </a:rPr>
              <a:t>DRAM</a:t>
            </a:r>
            <a:r>
              <a:rPr lang="zh-CN" altLang="en-US">
                <a:solidFill>
                  <a:schemeClr val="bg2">
                    <a:lumMod val="10000"/>
                  </a:schemeClr>
                </a:solidFill>
                <a:latin typeface="黑体" panose="02010609060101010101" pitchFamily="49" charset="-122"/>
                <a:ea typeface="黑体" panose="02010609060101010101" pitchFamily="49" charset="-122"/>
              </a:rPr>
              <a:t>即可</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2" name="图片 1"/>
          <p:cNvPicPr>
            <a:picLocks noChangeAspect="1"/>
          </p:cNvPicPr>
          <p:nvPr/>
        </p:nvPicPr>
        <p:blipFill>
          <a:blip r:embed="rId2"/>
          <a:stretch>
            <a:fillRect/>
          </a:stretch>
        </p:blipFill>
        <p:spPr>
          <a:xfrm>
            <a:off x="1389380" y="957580"/>
            <a:ext cx="7280910" cy="5183505"/>
          </a:xfrm>
          <a:prstGeom prst="rect">
            <a:avLst/>
          </a:prstGeom>
        </p:spPr>
      </p:pic>
    </p:spTree>
  </p:cSld>
  <p:clrMapOvr>
    <a:masterClrMapping/>
  </p:clrMapOvr>
  <p:transition spd="slow">
    <p:cove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灯片编号占位符 14"/>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8" name="文本框 27"/>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磁盘存储</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9" name="任意多边形 2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8" name="文本框 17"/>
          <p:cNvSpPr txBox="1"/>
          <p:nvPr/>
        </p:nvSpPr>
        <p:spPr>
          <a:xfrm>
            <a:off x="1233805" y="4625975"/>
            <a:ext cx="10351135" cy="119888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solidFill>
                  <a:schemeClr val="bg2">
                    <a:lumMod val="10000"/>
                  </a:schemeClr>
                </a:solidFill>
                <a:latin typeface="黑体" panose="02010609060101010101" pitchFamily="49" charset="-122"/>
                <a:ea typeface="黑体" panose="02010609060101010101" pitchFamily="49" charset="-122"/>
              </a:rPr>
              <a:t>盘片以固定速率绕主轴旋转</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solidFill>
                  <a:schemeClr val="bg2">
                    <a:lumMod val="10000"/>
                  </a:schemeClr>
                </a:solidFill>
                <a:latin typeface="黑体" panose="02010609060101010101" pitchFamily="49" charset="-122"/>
                <a:ea typeface="黑体" panose="02010609060101010101" pitchFamily="49" charset="-122"/>
              </a:rPr>
              <a:t>柱面：所有盘片表面上离主轴距离相等的磁道的集合</a:t>
            </a:r>
            <a:endParaRPr lang="zh-CN">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现代大容量磁盘采用多区记录的技术，将柱面的集合划分成一个个记录区，同一个记录区中的每一条磁道都包含相同数量的扇区，不同记录区中磁道包含的扇区数量不同，越靠外的记录区越多。</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sp>
        <p:nvSpPr>
          <p:cNvPr id="2" name="文本框 1"/>
          <p:cNvSpPr txBox="1"/>
          <p:nvPr/>
        </p:nvSpPr>
        <p:spPr>
          <a:xfrm>
            <a:off x="1315720" y="1009650"/>
            <a:ext cx="1588135" cy="368300"/>
          </a:xfrm>
          <a:prstGeom prst="rect">
            <a:avLst/>
          </a:prstGeom>
          <a:noFill/>
        </p:spPr>
        <p:txBody>
          <a:bodyPr wrap="square" rtlCol="0">
            <a:spAutoFit/>
          </a:bodyPr>
          <a:p>
            <a:r>
              <a:rPr lang="zh-CN" altLang="en-US">
                <a:solidFill>
                  <a:schemeClr val="bg2">
                    <a:lumMod val="10000"/>
                  </a:schemeClr>
                </a:solidFill>
                <a:latin typeface="黑体" panose="02010609060101010101" pitchFamily="49" charset="-122"/>
                <a:ea typeface="黑体" panose="02010609060101010101" pitchFamily="49" charset="-122"/>
              </a:rPr>
              <a:t>磁盘构造：</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3" name="图片 2"/>
          <p:cNvPicPr>
            <a:picLocks noChangeAspect="1"/>
          </p:cNvPicPr>
          <p:nvPr/>
        </p:nvPicPr>
        <p:blipFill>
          <a:blip r:embed="rId2"/>
          <a:stretch>
            <a:fillRect/>
          </a:stretch>
        </p:blipFill>
        <p:spPr>
          <a:xfrm>
            <a:off x="2789555" y="1009650"/>
            <a:ext cx="8463915" cy="3355975"/>
          </a:xfrm>
          <a:prstGeom prst="rect">
            <a:avLst/>
          </a:prstGeom>
        </p:spPr>
      </p:pic>
    </p:spTree>
  </p:cSld>
  <p:clrMapOvr>
    <a:masterClrMapping/>
  </p:clrMapOvr>
  <p:transition spd="slow">
    <p:cove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灯片编号占位符 14"/>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8" name="文本框 27"/>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磁盘存储</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9" name="任意多边形 2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2" name="文本框 1"/>
          <p:cNvSpPr txBox="1"/>
          <p:nvPr/>
        </p:nvSpPr>
        <p:spPr>
          <a:xfrm>
            <a:off x="1315720" y="1009650"/>
            <a:ext cx="1588135" cy="368300"/>
          </a:xfrm>
          <a:prstGeom prst="rect">
            <a:avLst/>
          </a:prstGeom>
          <a:noFill/>
        </p:spPr>
        <p:txBody>
          <a:bodyPr wrap="square" rtlCol="0">
            <a:spAutoFit/>
          </a:bodyPr>
          <a:p>
            <a:r>
              <a:rPr lang="zh-CN" altLang="en-US">
                <a:solidFill>
                  <a:schemeClr val="bg2">
                    <a:lumMod val="10000"/>
                  </a:schemeClr>
                </a:solidFill>
                <a:latin typeface="黑体" panose="02010609060101010101" pitchFamily="49" charset="-122"/>
                <a:ea typeface="黑体" panose="02010609060101010101" pitchFamily="49" charset="-122"/>
              </a:rPr>
              <a:t>磁盘容量：</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4" name="图片 3"/>
          <p:cNvPicPr>
            <a:picLocks noChangeAspect="1"/>
          </p:cNvPicPr>
          <p:nvPr/>
        </p:nvPicPr>
        <p:blipFill>
          <a:blip r:embed="rId2"/>
          <a:stretch>
            <a:fillRect/>
          </a:stretch>
        </p:blipFill>
        <p:spPr>
          <a:xfrm>
            <a:off x="1203325" y="1452245"/>
            <a:ext cx="10835005" cy="3804285"/>
          </a:xfrm>
          <a:prstGeom prst="rect">
            <a:avLst/>
          </a:prstGeom>
        </p:spPr>
      </p:pic>
    </p:spTree>
  </p:cSld>
  <p:clrMapOvr>
    <a:masterClrMapping/>
  </p:clrMapOvr>
  <p:transition spd="slow">
    <p:cove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灯片编号占位符 14"/>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8" name="文本框 27"/>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磁盘存储</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9" name="任意多边形 2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8" name="文本框 17"/>
          <p:cNvSpPr txBox="1"/>
          <p:nvPr/>
        </p:nvSpPr>
        <p:spPr>
          <a:xfrm>
            <a:off x="1341755" y="5157470"/>
            <a:ext cx="10351135" cy="92202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磁盘访问的时间主要由读写头移动的时间和等待磁盘转动的时间决定，真正访问数据的时间微不足道，故一次访问磁盘上的大量数据较为合算</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磁盘访问的速度远慢于</a:t>
            </a:r>
            <a:r>
              <a:rPr lang="en-US" altLang="zh-CN">
                <a:solidFill>
                  <a:schemeClr val="bg2">
                    <a:lumMod val="10000"/>
                  </a:schemeClr>
                </a:solidFill>
                <a:latin typeface="黑体" panose="02010609060101010101" pitchFamily="49" charset="-122"/>
                <a:ea typeface="黑体" panose="02010609060101010101" pitchFamily="49" charset="-122"/>
              </a:rPr>
              <a:t>RAM</a:t>
            </a:r>
            <a:endParaRPr lang="en-US" altLang="zh-CN">
              <a:solidFill>
                <a:schemeClr val="bg2">
                  <a:lumMod val="10000"/>
                </a:schemeClr>
              </a:solidFill>
              <a:latin typeface="黑体" panose="02010609060101010101" pitchFamily="49" charset="-122"/>
              <a:ea typeface="黑体" panose="02010609060101010101" pitchFamily="49" charset="-122"/>
            </a:endParaRPr>
          </a:p>
        </p:txBody>
      </p:sp>
      <p:sp>
        <p:nvSpPr>
          <p:cNvPr id="2" name="文本框 1"/>
          <p:cNvSpPr txBox="1"/>
          <p:nvPr/>
        </p:nvSpPr>
        <p:spPr>
          <a:xfrm>
            <a:off x="1315720" y="1009650"/>
            <a:ext cx="9067800" cy="1198880"/>
          </a:xfrm>
          <a:prstGeom prst="rect">
            <a:avLst/>
          </a:prstGeom>
          <a:noFill/>
        </p:spPr>
        <p:txBody>
          <a:bodyPr wrap="square" rtlCol="0">
            <a:spAutoFit/>
          </a:bodyPr>
          <a:p>
            <a:r>
              <a:rPr lang="zh-CN" altLang="en-US">
                <a:solidFill>
                  <a:schemeClr val="bg2">
                    <a:lumMod val="10000"/>
                  </a:schemeClr>
                </a:solidFill>
                <a:latin typeface="黑体" panose="02010609060101010101" pitchFamily="49" charset="-122"/>
                <a:ea typeface="黑体" panose="02010609060101010101" pitchFamily="49" charset="-122"/>
              </a:rPr>
              <a:t>磁盘访问操作：</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1.</a:t>
            </a:r>
            <a:r>
              <a:rPr lang="zh-CN" altLang="en-US">
                <a:solidFill>
                  <a:schemeClr val="bg2">
                    <a:lumMod val="10000"/>
                  </a:schemeClr>
                </a:solidFill>
                <a:latin typeface="黑体" panose="02010609060101010101" pitchFamily="49" charset="-122"/>
                <a:ea typeface="黑体" panose="02010609060101010101" pitchFamily="49" charset="-122"/>
              </a:rPr>
              <a:t>将读</a:t>
            </a:r>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写头移动到数据所在的磁道</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2.</a:t>
            </a:r>
            <a:r>
              <a:rPr lang="zh-CN" altLang="en-US">
                <a:solidFill>
                  <a:schemeClr val="bg2">
                    <a:lumMod val="10000"/>
                  </a:schemeClr>
                </a:solidFill>
                <a:latin typeface="黑体" panose="02010609060101010101" pitchFamily="49" charset="-122"/>
                <a:ea typeface="黑体" panose="02010609060101010101" pitchFamily="49" charset="-122"/>
              </a:rPr>
              <a:t>等待磁盘转动，直到数据的第一个</a:t>
            </a:r>
            <a:r>
              <a:rPr lang="en-US" altLang="zh-CN">
                <a:solidFill>
                  <a:schemeClr val="bg2">
                    <a:lumMod val="10000"/>
                  </a:schemeClr>
                </a:solidFill>
                <a:latin typeface="黑体" panose="02010609060101010101" pitchFamily="49" charset="-122"/>
                <a:ea typeface="黑体" panose="02010609060101010101" pitchFamily="49" charset="-122"/>
              </a:rPr>
              <a:t>bit</a:t>
            </a:r>
            <a:r>
              <a:rPr lang="zh-CN" altLang="en-US">
                <a:solidFill>
                  <a:schemeClr val="bg2">
                    <a:lumMod val="10000"/>
                  </a:schemeClr>
                </a:solidFill>
                <a:latin typeface="黑体" panose="02010609060101010101" pitchFamily="49" charset="-122"/>
                <a:ea typeface="黑体" panose="02010609060101010101" pitchFamily="49" charset="-122"/>
              </a:rPr>
              <a:t>到达读写头</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3.</a:t>
            </a:r>
            <a:r>
              <a:rPr lang="zh-CN" altLang="en-US">
                <a:solidFill>
                  <a:schemeClr val="bg2">
                    <a:lumMod val="10000"/>
                  </a:schemeClr>
                </a:solidFill>
                <a:latin typeface="黑体" panose="02010609060101010101" pitchFamily="49" charset="-122"/>
                <a:ea typeface="黑体" panose="02010609060101010101" pitchFamily="49" charset="-122"/>
              </a:rPr>
              <a:t>磁盘继续转动，读写头访问数据的其他部分</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4" name="图片 3"/>
          <p:cNvPicPr>
            <a:picLocks noChangeAspect="1"/>
          </p:cNvPicPr>
          <p:nvPr/>
        </p:nvPicPr>
        <p:blipFill>
          <a:blip r:embed="rId2"/>
          <a:stretch>
            <a:fillRect/>
          </a:stretch>
        </p:blipFill>
        <p:spPr>
          <a:xfrm>
            <a:off x="1551305" y="2208530"/>
            <a:ext cx="7829550" cy="2735580"/>
          </a:xfrm>
          <a:prstGeom prst="rect">
            <a:avLst/>
          </a:prstGeom>
        </p:spPr>
      </p:pic>
    </p:spTree>
  </p:cSld>
  <p:clrMapOvr>
    <a:masterClrMapping/>
  </p:clrMapOvr>
  <p:transition spd="slow">
    <p:cove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5"/>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8" name="文本框 7"/>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磁盘传送</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9" name="任意多边形 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pic>
        <p:nvPicPr>
          <p:cNvPr id="13" name="图片 12"/>
          <p:cNvPicPr>
            <a:picLocks noChangeAspect="1"/>
          </p:cNvPicPr>
          <p:nvPr/>
        </p:nvPicPr>
        <p:blipFill>
          <a:blip r:embed="rId2"/>
          <a:stretch>
            <a:fillRect/>
          </a:stretch>
        </p:blipFill>
        <p:spPr>
          <a:xfrm>
            <a:off x="1486535" y="942975"/>
            <a:ext cx="6222365" cy="5494020"/>
          </a:xfrm>
          <a:prstGeom prst="rect">
            <a:avLst/>
          </a:prstGeom>
        </p:spPr>
      </p:pic>
    </p:spTree>
  </p:cSld>
  <p:clrMapOvr>
    <a:masterClrMapping/>
  </p:clrMapOvr>
  <p:transition spd="slow">
    <p:cove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等腰三角形 20"/>
          <p:cNvSpPr/>
          <p:nvPr/>
        </p:nvSpPr>
        <p:spPr>
          <a:xfrm>
            <a:off x="2506664" y="2681289"/>
            <a:ext cx="1895475" cy="163512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anchor="ctr"/>
          <a:lstStyle/>
          <a:p>
            <a:pPr algn="ctr">
              <a:defRPr/>
            </a:pPr>
            <a:r>
              <a:rPr lang="zh-CN" altLang="en-US" sz="3600" dirty="0">
                <a:solidFill>
                  <a:srgbClr val="FFFFFF"/>
                </a:solidFill>
                <a:latin typeface="黑体" panose="02010609060101010101" pitchFamily="49" charset="-122"/>
                <a:ea typeface="黑体" panose="02010609060101010101" pitchFamily="49" charset="-122"/>
              </a:rPr>
              <a:t>目录</a:t>
            </a:r>
            <a:endParaRPr lang="zh-CN" altLang="en-US" sz="3600" dirty="0">
              <a:solidFill>
                <a:srgbClr val="FFFFFF"/>
              </a:solidFill>
              <a:latin typeface="黑体" panose="02010609060101010101" pitchFamily="49" charset="-122"/>
              <a:ea typeface="黑体" panose="02010609060101010101" pitchFamily="49" charset="-122"/>
            </a:endParaRPr>
          </a:p>
        </p:txBody>
      </p:sp>
      <p:sp>
        <p:nvSpPr>
          <p:cNvPr id="22" name="等腰三角形 21"/>
          <p:cNvSpPr/>
          <p:nvPr/>
        </p:nvSpPr>
        <p:spPr>
          <a:xfrm>
            <a:off x="2287589" y="2422525"/>
            <a:ext cx="2333625" cy="2012950"/>
          </a:xfrm>
          <a:prstGeom prst="triangle">
            <a:avLst/>
          </a:prstGeom>
          <a:noFill/>
          <a:ln>
            <a:solidFill>
              <a:schemeClr val="accent1"/>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FFFFFF"/>
              </a:solidFill>
            </a:endParaRPr>
          </a:p>
        </p:txBody>
      </p:sp>
      <p:cxnSp>
        <p:nvCxnSpPr>
          <p:cNvPr id="23" name="直接连接符 22"/>
          <p:cNvCxnSpPr>
            <a:endCxn id="22" idx="0"/>
          </p:cNvCxnSpPr>
          <p:nvPr/>
        </p:nvCxnSpPr>
        <p:spPr>
          <a:xfrm>
            <a:off x="3454400" y="1"/>
            <a:ext cx="0" cy="2422525"/>
          </a:xfrm>
          <a:prstGeom prst="line">
            <a:avLst/>
          </a:prstGeom>
          <a:ln>
            <a:solidFill>
              <a:schemeClr val="accent1"/>
            </a:solidFill>
            <a:prstDash val="lgDashDotDot"/>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3454400" y="4448175"/>
            <a:ext cx="0" cy="2413000"/>
          </a:xfrm>
          <a:prstGeom prst="line">
            <a:avLst/>
          </a:prstGeom>
          <a:ln>
            <a:solidFill>
              <a:schemeClr val="tx2"/>
            </a:solidFill>
            <a:prstDash val="lgDashDotDot"/>
          </a:ln>
        </p:spPr>
        <p:style>
          <a:lnRef idx="1">
            <a:schemeClr val="accent1"/>
          </a:lnRef>
          <a:fillRef idx="0">
            <a:schemeClr val="accent1"/>
          </a:fillRef>
          <a:effectRef idx="0">
            <a:schemeClr val="accent1"/>
          </a:effectRef>
          <a:fontRef idx="minor">
            <a:schemeClr val="tx1"/>
          </a:fontRef>
        </p:style>
      </p:cxnSp>
      <p:sp>
        <p:nvSpPr>
          <p:cNvPr id="25" name="文本框 11"/>
          <p:cNvSpPr txBox="1">
            <a:spLocks noChangeArrowheads="1"/>
          </p:cNvSpPr>
          <p:nvPr/>
        </p:nvSpPr>
        <p:spPr bwMode="auto">
          <a:xfrm>
            <a:off x="5874385" y="2924175"/>
            <a:ext cx="493141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a:solidFill>
                  <a:schemeClr val="accent1">
                    <a:lumMod val="75000"/>
                  </a:schemeClr>
                </a:solidFill>
                <a:latin typeface="微软雅黑" panose="020B0503020204020204" pitchFamily="34" charset="-122"/>
                <a:ea typeface="微软雅黑" panose="020B0503020204020204" pitchFamily="34" charset="-122"/>
              </a:rPr>
              <a:t>流水线处理器对特殊情况的处理</a:t>
            </a:r>
            <a:endParaRPr lang="zh-CN" altLang="en-US" sz="2400">
              <a:solidFill>
                <a:schemeClr val="accent1">
                  <a:lumMod val="75000"/>
                </a:schemeClr>
              </a:solidFill>
              <a:latin typeface="微软雅黑" panose="020B0503020204020204" pitchFamily="34" charset="-122"/>
              <a:ea typeface="微软雅黑" panose="020B0503020204020204" pitchFamily="34" charset="-122"/>
            </a:endParaRPr>
          </a:p>
        </p:txBody>
      </p:sp>
      <p:cxnSp>
        <p:nvCxnSpPr>
          <p:cNvPr id="26" name="直接连接符 25"/>
          <p:cNvCxnSpPr/>
          <p:nvPr/>
        </p:nvCxnSpPr>
        <p:spPr>
          <a:xfrm flipH="1">
            <a:off x="5497831" y="2737169"/>
            <a:ext cx="498475" cy="649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文本框 13"/>
          <p:cNvSpPr txBox="1">
            <a:spLocks noChangeArrowheads="1"/>
          </p:cNvSpPr>
          <p:nvPr/>
        </p:nvSpPr>
        <p:spPr bwMode="auto">
          <a:xfrm>
            <a:off x="5299393" y="2448244"/>
            <a:ext cx="385762"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000" dirty="0">
                <a:solidFill>
                  <a:schemeClr val="accent1">
                    <a:lumMod val="75000"/>
                  </a:schemeClr>
                </a:solidFill>
                <a:latin typeface="华康俪金黑W8" panose="020B0809000000000000" pitchFamily="49" charset="-122"/>
                <a:ea typeface="华康俪金黑W8" panose="020B0809000000000000" pitchFamily="49" charset="-122"/>
              </a:rPr>
              <a:t>1</a:t>
            </a:r>
            <a:endParaRPr lang="zh-CN" altLang="en-US" sz="4000" dirty="0">
              <a:solidFill>
                <a:schemeClr val="accent1">
                  <a:lumMod val="75000"/>
                </a:schemeClr>
              </a:solidFill>
              <a:latin typeface="华康俪金黑W8" panose="020B0809000000000000" pitchFamily="49" charset="-122"/>
              <a:ea typeface="华康俪金黑W8" panose="020B0809000000000000" pitchFamily="49" charset="-122"/>
            </a:endParaRPr>
          </a:p>
        </p:txBody>
      </p:sp>
      <p:sp>
        <p:nvSpPr>
          <p:cNvPr id="28" name="文本框 15"/>
          <p:cNvSpPr txBox="1">
            <a:spLocks noChangeArrowheads="1"/>
          </p:cNvSpPr>
          <p:nvPr/>
        </p:nvSpPr>
        <p:spPr bwMode="auto">
          <a:xfrm>
            <a:off x="5874069" y="4023042"/>
            <a:ext cx="4244976"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a:solidFill>
                  <a:schemeClr val="accent1">
                    <a:lumMod val="75000"/>
                  </a:schemeClr>
                </a:solidFill>
                <a:latin typeface="微软雅黑" panose="020B0503020204020204" pitchFamily="34" charset="-122"/>
                <a:ea typeface="微软雅黑" panose="020B0503020204020204" pitchFamily="34" charset="-122"/>
              </a:rPr>
              <a:t>不同种类的存储器</a:t>
            </a:r>
            <a:endParaRPr lang="zh-CN" altLang="en-US" sz="2400">
              <a:solidFill>
                <a:schemeClr val="accent1">
                  <a:lumMod val="75000"/>
                </a:schemeClr>
              </a:solidFill>
              <a:latin typeface="微软雅黑" panose="020B0503020204020204" pitchFamily="34" charset="-122"/>
              <a:ea typeface="微软雅黑" panose="020B0503020204020204" pitchFamily="34" charset="-122"/>
            </a:endParaRPr>
          </a:p>
        </p:txBody>
      </p:sp>
      <p:cxnSp>
        <p:nvCxnSpPr>
          <p:cNvPr id="29" name="直接连接符 28"/>
          <p:cNvCxnSpPr/>
          <p:nvPr/>
        </p:nvCxnSpPr>
        <p:spPr>
          <a:xfrm flipH="1">
            <a:off x="5497831" y="3834131"/>
            <a:ext cx="498475" cy="65087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0" name="文本框 17"/>
          <p:cNvSpPr txBox="1">
            <a:spLocks noChangeArrowheads="1"/>
          </p:cNvSpPr>
          <p:nvPr/>
        </p:nvSpPr>
        <p:spPr bwMode="auto">
          <a:xfrm>
            <a:off x="5299393" y="3545206"/>
            <a:ext cx="385762"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000">
                <a:solidFill>
                  <a:schemeClr val="accent1">
                    <a:lumMod val="75000"/>
                  </a:schemeClr>
                </a:solidFill>
                <a:latin typeface="华康俪金黑W8" panose="020B0809000000000000" pitchFamily="49" charset="-122"/>
                <a:ea typeface="华康俪金黑W8" panose="020B0809000000000000" pitchFamily="49" charset="-122"/>
              </a:rPr>
              <a:t>2</a:t>
            </a:r>
            <a:endParaRPr lang="zh-CN" altLang="en-US" sz="4000">
              <a:solidFill>
                <a:schemeClr val="accent1">
                  <a:lumMod val="75000"/>
                </a:schemeClr>
              </a:solidFill>
              <a:latin typeface="华康俪金黑W8" panose="020B0809000000000000" pitchFamily="49" charset="-122"/>
              <a:ea typeface="华康俪金黑W8" panose="020B0809000000000000" pitchFamily="49" charset="-122"/>
            </a:endParaRPr>
          </a:p>
        </p:txBody>
      </p:sp>
      <p:sp>
        <p:nvSpPr>
          <p:cNvPr id="4" name="灯片编号占位符 3"/>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ransition spd="med">
    <p:pull/>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灯片编号占位符 14"/>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8" name="文本框 27"/>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固态硬盘</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9" name="任意多边形 2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8" name="文本框 17"/>
          <p:cNvSpPr txBox="1"/>
          <p:nvPr/>
        </p:nvSpPr>
        <p:spPr>
          <a:xfrm>
            <a:off x="1341755" y="4589780"/>
            <a:ext cx="10351135" cy="119888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读</a:t>
            </a:r>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写数据时，以</a:t>
            </a:r>
            <a:r>
              <a:rPr lang="en-US" altLang="zh-CN">
                <a:solidFill>
                  <a:schemeClr val="bg2">
                    <a:lumMod val="10000"/>
                  </a:schemeClr>
                </a:solidFill>
                <a:latin typeface="黑体" panose="02010609060101010101" pitchFamily="49" charset="-122"/>
                <a:ea typeface="黑体" panose="02010609060101010101" pitchFamily="49" charset="-122"/>
              </a:rPr>
              <a:t>Page</a:t>
            </a:r>
            <a:r>
              <a:rPr lang="zh-CN" altLang="en-US">
                <a:solidFill>
                  <a:schemeClr val="bg2">
                    <a:lumMod val="10000"/>
                  </a:schemeClr>
                </a:solidFill>
                <a:latin typeface="黑体" panose="02010609060101010101" pitchFamily="49" charset="-122"/>
                <a:ea typeface="黑体" panose="02010609060101010101" pitchFamily="49" charset="-122"/>
              </a:rPr>
              <a:t>为基本单位</a:t>
            </a:r>
            <a:endParaRPr lang="en-US" altLang="zh-CN">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写数据时，要先将</a:t>
            </a:r>
            <a:r>
              <a:rPr lang="en-US" altLang="zh-CN">
                <a:solidFill>
                  <a:schemeClr val="bg2">
                    <a:lumMod val="10000"/>
                  </a:schemeClr>
                </a:solidFill>
                <a:latin typeface="黑体" panose="02010609060101010101" pitchFamily="49" charset="-122"/>
                <a:ea typeface="黑体" panose="02010609060101010101" pitchFamily="49" charset="-122"/>
              </a:rPr>
              <a:t>Page</a:t>
            </a:r>
            <a:r>
              <a:rPr lang="zh-CN" altLang="en-US">
                <a:solidFill>
                  <a:schemeClr val="bg2">
                    <a:lumMod val="10000"/>
                  </a:schemeClr>
                </a:solidFill>
                <a:latin typeface="黑体" panose="02010609060101010101" pitchFamily="49" charset="-122"/>
                <a:ea typeface="黑体" panose="02010609060101010101" pitchFamily="49" charset="-122"/>
              </a:rPr>
              <a:t>所在的</a:t>
            </a:r>
            <a:r>
              <a:rPr lang="en-US" altLang="zh-CN">
                <a:solidFill>
                  <a:schemeClr val="bg2">
                    <a:lumMod val="10000"/>
                  </a:schemeClr>
                </a:solidFill>
                <a:latin typeface="黑体" panose="02010609060101010101" pitchFamily="49" charset="-122"/>
                <a:ea typeface="黑体" panose="02010609060101010101" pitchFamily="49" charset="-122"/>
              </a:rPr>
              <a:t>Block</a:t>
            </a:r>
            <a:r>
              <a:rPr lang="zh-CN" altLang="en-US">
                <a:solidFill>
                  <a:schemeClr val="bg2">
                    <a:lumMod val="10000"/>
                  </a:schemeClr>
                </a:solidFill>
                <a:latin typeface="黑体" panose="02010609060101010101" pitchFamily="49" charset="-122"/>
                <a:ea typeface="黑体" panose="02010609060101010101" pitchFamily="49" charset="-122"/>
              </a:rPr>
              <a:t>擦除，再进行写操作</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写操作会损伤</a:t>
            </a:r>
            <a:r>
              <a:rPr lang="en-US" altLang="zh-CN">
                <a:solidFill>
                  <a:schemeClr val="bg2">
                    <a:lumMod val="10000"/>
                  </a:schemeClr>
                </a:solidFill>
                <a:latin typeface="黑体" panose="02010609060101010101" pitchFamily="49" charset="-122"/>
                <a:ea typeface="黑体" panose="02010609060101010101" pitchFamily="49" charset="-122"/>
              </a:rPr>
              <a:t>Block</a:t>
            </a:r>
            <a:r>
              <a:rPr lang="zh-CN" altLang="en-US">
                <a:solidFill>
                  <a:schemeClr val="bg2">
                    <a:lumMod val="10000"/>
                  </a:schemeClr>
                </a:solidFill>
                <a:latin typeface="黑体" panose="02010609060101010101" pitchFamily="49" charset="-122"/>
                <a:ea typeface="黑体" panose="02010609060101010101" pitchFamily="49" charset="-122"/>
              </a:rPr>
              <a:t>，一个</a:t>
            </a:r>
            <a:r>
              <a:rPr lang="en-US" altLang="zh-CN">
                <a:solidFill>
                  <a:schemeClr val="bg2">
                    <a:lumMod val="10000"/>
                  </a:schemeClr>
                </a:solidFill>
                <a:latin typeface="黑体" panose="02010609060101010101" pitchFamily="49" charset="-122"/>
                <a:ea typeface="黑体" panose="02010609060101010101" pitchFamily="49" charset="-122"/>
              </a:rPr>
              <a:t>Block</a:t>
            </a:r>
            <a:r>
              <a:rPr lang="zh-CN" altLang="en-US">
                <a:solidFill>
                  <a:schemeClr val="bg2">
                    <a:lumMod val="10000"/>
                  </a:schemeClr>
                </a:solidFill>
                <a:latin typeface="黑体" panose="02010609060101010101" pitchFamily="49" charset="-122"/>
                <a:ea typeface="黑体" panose="02010609060101010101" pitchFamily="49" charset="-122"/>
              </a:rPr>
              <a:t>大约可进行</a:t>
            </a:r>
            <a:r>
              <a:rPr lang="en-US" altLang="zh-CN">
                <a:solidFill>
                  <a:schemeClr val="bg2">
                    <a:lumMod val="10000"/>
                  </a:schemeClr>
                </a:solidFill>
                <a:latin typeface="黑体" panose="02010609060101010101" pitchFamily="49" charset="-122"/>
                <a:ea typeface="黑体" panose="02010609060101010101" pitchFamily="49" charset="-122"/>
              </a:rPr>
              <a:t>100000</a:t>
            </a:r>
            <a:r>
              <a:rPr lang="zh-CN" altLang="en-US">
                <a:solidFill>
                  <a:schemeClr val="bg2">
                    <a:lumMod val="10000"/>
                  </a:schemeClr>
                </a:solidFill>
                <a:latin typeface="黑体" panose="02010609060101010101" pitchFamily="49" charset="-122"/>
                <a:ea typeface="黑体" panose="02010609060101010101" pitchFamily="49" charset="-122"/>
              </a:rPr>
              <a:t>次写操作</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顺序访问操作的性能优于随机访问操作</a:t>
            </a:r>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存储器的共性</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3" name="图片 2"/>
          <p:cNvPicPr>
            <a:picLocks noChangeAspect="1"/>
          </p:cNvPicPr>
          <p:nvPr/>
        </p:nvPicPr>
        <p:blipFill>
          <a:blip r:embed="rId2"/>
          <a:stretch>
            <a:fillRect/>
          </a:stretch>
        </p:blipFill>
        <p:spPr>
          <a:xfrm>
            <a:off x="1341755" y="1176020"/>
            <a:ext cx="7494270" cy="3215640"/>
          </a:xfrm>
          <a:prstGeom prst="rect">
            <a:avLst/>
          </a:prstGeom>
        </p:spPr>
      </p:pic>
    </p:spTree>
  </p:cSld>
  <p:clrMapOvr>
    <a:masterClrMapping/>
  </p:clrMapOvr>
  <p:transition spd="slow">
    <p:cove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灯片编号占位符 18"/>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0" name="文本框 19"/>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存储器速度的变化趋势</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1" name="任意多边形 20"/>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pic>
        <p:nvPicPr>
          <p:cNvPr id="24" name="图片 23"/>
          <p:cNvPicPr>
            <a:picLocks noChangeAspect="1"/>
          </p:cNvPicPr>
          <p:nvPr/>
        </p:nvPicPr>
        <p:blipFill>
          <a:blip r:embed="rId2"/>
          <a:stretch>
            <a:fillRect/>
          </a:stretch>
        </p:blipFill>
        <p:spPr>
          <a:xfrm>
            <a:off x="1282700" y="877570"/>
            <a:ext cx="7738110" cy="4263390"/>
          </a:xfrm>
          <a:prstGeom prst="rect">
            <a:avLst/>
          </a:prstGeom>
        </p:spPr>
      </p:pic>
      <p:sp>
        <p:nvSpPr>
          <p:cNvPr id="25" name="文本框 24"/>
          <p:cNvSpPr txBox="1"/>
          <p:nvPr/>
        </p:nvSpPr>
        <p:spPr>
          <a:xfrm>
            <a:off x="1215390" y="5460365"/>
            <a:ext cx="7555230" cy="368300"/>
          </a:xfrm>
          <a:prstGeom prst="rect">
            <a:avLst/>
          </a:prstGeom>
          <a:noFill/>
        </p:spPr>
        <p:txBody>
          <a:bodyPr wrap="square" rtlCol="0">
            <a:spAutoFit/>
          </a:bodyPr>
          <a:p>
            <a:r>
              <a:rPr lang="zh-CN" altLang="en-US">
                <a:solidFill>
                  <a:schemeClr val="bg2">
                    <a:lumMod val="10000"/>
                  </a:schemeClr>
                </a:solidFill>
                <a:latin typeface="黑体" panose="02010609060101010101" pitchFamily="49" charset="-122"/>
                <a:ea typeface="黑体" panose="02010609060101010101" pitchFamily="49" charset="-122"/>
              </a:rPr>
              <a:t>弥补速度差距的方法：利用程序的局部性原理</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spTree>
  </p:cSld>
  <p:clrMapOvr>
    <a:masterClrMapping/>
  </p:clrMapOvr>
  <p:transition spd="slow">
    <p:cove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 Placeholder 3"/>
          <p:cNvSpPr txBox="1"/>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01</a:t>
            </a:r>
            <a:endParaRPr lang="en-US" sz="115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文本框 58"/>
          <p:cNvSpPr txBox="1"/>
          <p:nvPr/>
        </p:nvSpPr>
        <p:spPr>
          <a:xfrm>
            <a:off x="3362960" y="3346450"/>
            <a:ext cx="4551680" cy="460375"/>
          </a:xfrm>
          <a:prstGeom prst="rect">
            <a:avLst/>
          </a:prstGeom>
          <a:noFill/>
        </p:spPr>
        <p:txBody>
          <a:bodyPr wrap="square">
            <a:spAutoFit/>
          </a:bodyPr>
          <a:lstStyle/>
          <a:p>
            <a:pPr>
              <a:defRPr/>
            </a:pPr>
            <a:r>
              <a:rPr lang="zh-CN" altLang="en-US" sz="2400" b="1" dirty="0">
                <a:solidFill>
                  <a:schemeClr val="bg2">
                    <a:lumMod val="25000"/>
                  </a:schemeClr>
                </a:solidFill>
                <a:latin typeface="微软雅黑" panose="020B0503020204020204" pitchFamily="34" charset="-122"/>
                <a:ea typeface="微软雅黑" panose="020B0503020204020204" pitchFamily="34" charset="-122"/>
              </a:rPr>
              <a:t>流水线处理器对特殊情况的处理</a:t>
            </a:r>
            <a:endParaRPr lang="zh-CN" altLang="en-US" sz="24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5" name="文本框 59"/>
          <p:cNvSpPr txBox="1"/>
          <p:nvPr/>
        </p:nvSpPr>
        <p:spPr>
          <a:xfrm>
            <a:off x="3363005" y="2773364"/>
            <a:ext cx="2000484"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Part One</a:t>
            </a:r>
            <a:endParaRPr lang="zh-CN" altLang="en-US"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6" name="等腰三角形 5"/>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7" name="等腰三角形 6"/>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8" name="等腰三角形 7"/>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9" name="等腰三角形 8"/>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10" name="等腰三角形 9"/>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11" name="椭圆 10"/>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panose="020F0502020204030204"/>
              <a:ea typeface="幼圆" panose="02010509060101010101" charset="-122"/>
            </a:endParaRPr>
          </a:p>
        </p:txBody>
      </p:sp>
      <p:sp>
        <p:nvSpPr>
          <p:cNvPr id="12" name="椭圆 11"/>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panose="020F0502020204030204"/>
              <a:ea typeface="幼圆" panose="02010509060101010101" charset="-122"/>
            </a:endParaRPr>
          </a:p>
        </p:txBody>
      </p:sp>
      <p:sp>
        <p:nvSpPr>
          <p:cNvPr id="13" name="椭圆 12"/>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panose="020F0502020204030204"/>
              <a:ea typeface="幼圆" panose="02010509060101010101" charset="-122"/>
            </a:endParaRPr>
          </a:p>
        </p:txBody>
      </p:sp>
      <p:sp>
        <p:nvSpPr>
          <p:cNvPr id="14" name="等腰三角形 13"/>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15" name="等腰三角形 14"/>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cxnSp>
        <p:nvCxnSpPr>
          <p:cNvPr id="16"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加载</a:t>
            </a:r>
            <a:r>
              <a:rPr lang="en-US" altLang="zh-CN" sz="2400" dirty="0">
                <a:solidFill>
                  <a:schemeClr val="bg2">
                    <a:lumMod val="25000"/>
                  </a:schemeClr>
                </a:solidFill>
                <a:latin typeface="方正兰亭粗黑_GBK" panose="02000000000000000000" pitchFamily="2" charset="-122"/>
                <a:ea typeface="方正兰亭粗黑_GBK" panose="02000000000000000000" pitchFamily="2" charset="-122"/>
              </a:rPr>
              <a:t>/</a:t>
            </a:r>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使用冒险</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2" name="任意多边形 21"/>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23" name="图片 2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25" name="灯片编号占位符 24"/>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6" name="文本框 25"/>
          <p:cNvSpPr txBox="1"/>
          <p:nvPr/>
        </p:nvSpPr>
        <p:spPr>
          <a:xfrm>
            <a:off x="1119505" y="1090930"/>
            <a:ext cx="840740" cy="398780"/>
          </a:xfrm>
          <a:prstGeom prst="rect">
            <a:avLst/>
          </a:prstGeom>
          <a:noFill/>
        </p:spPr>
        <p:txBody>
          <a:bodyPr wrap="square" rtlCol="0">
            <a:spAutoFit/>
          </a:bodyPr>
          <a:p>
            <a:r>
              <a:rPr lang="zh-CN" altLang="en-US" sz="2000">
                <a:solidFill>
                  <a:srgbClr val="002060"/>
                </a:solidFill>
                <a:latin typeface="黑体" panose="02010609060101010101" pitchFamily="49" charset="-122"/>
                <a:ea typeface="黑体" panose="02010609060101010101" pitchFamily="49" charset="-122"/>
              </a:rPr>
              <a:t>示例：</a:t>
            </a:r>
            <a:endParaRPr lang="zh-CN" altLang="en-US" sz="2000">
              <a:solidFill>
                <a:srgbClr val="002060"/>
              </a:solidFill>
              <a:latin typeface="黑体" panose="02010609060101010101" pitchFamily="49" charset="-122"/>
              <a:ea typeface="黑体" panose="02010609060101010101" pitchFamily="49" charset="-122"/>
            </a:endParaRPr>
          </a:p>
        </p:txBody>
      </p:sp>
      <p:pic>
        <p:nvPicPr>
          <p:cNvPr id="27" name="图片 26"/>
          <p:cNvPicPr>
            <a:picLocks noChangeAspect="1"/>
          </p:cNvPicPr>
          <p:nvPr/>
        </p:nvPicPr>
        <p:blipFill>
          <a:blip r:embed="rId2"/>
          <a:stretch>
            <a:fillRect/>
          </a:stretch>
        </p:blipFill>
        <p:spPr>
          <a:xfrm>
            <a:off x="1960245" y="1176020"/>
            <a:ext cx="9398635" cy="2994025"/>
          </a:xfrm>
          <a:prstGeom prst="rect">
            <a:avLst/>
          </a:prstGeom>
        </p:spPr>
      </p:pic>
      <p:sp>
        <p:nvSpPr>
          <p:cNvPr id="28" name="文本框 27"/>
          <p:cNvSpPr txBox="1"/>
          <p:nvPr/>
        </p:nvSpPr>
        <p:spPr>
          <a:xfrm>
            <a:off x="1167130" y="4511040"/>
            <a:ext cx="9730740" cy="398780"/>
          </a:xfrm>
          <a:prstGeom prst="rect">
            <a:avLst/>
          </a:prstGeom>
          <a:noFill/>
        </p:spPr>
        <p:txBody>
          <a:bodyPr wrap="square" rtlCol="0">
            <a:spAutoFit/>
          </a:bodyPr>
          <a:p>
            <a:r>
              <a:rPr lang="zh-CN" altLang="en-US" sz="2000">
                <a:solidFill>
                  <a:schemeClr val="bg2">
                    <a:lumMod val="10000"/>
                  </a:schemeClr>
                </a:solidFill>
                <a:latin typeface="黑体" panose="02010609060101010101" pitchFamily="49" charset="-122"/>
                <a:ea typeface="黑体" panose="02010609060101010101" pitchFamily="49" charset="-122"/>
                <a:cs typeface="黑体" panose="02010609060101010101" pitchFamily="49" charset="-122"/>
              </a:rPr>
              <a:t>处理方法：在</a:t>
            </a:r>
            <a:r>
              <a:rPr lang="en-US" altLang="zh-CN" sz="2000">
                <a:solidFill>
                  <a:schemeClr val="bg2">
                    <a:lumMod val="10000"/>
                  </a:schemeClr>
                </a:solidFill>
                <a:latin typeface="黑体" panose="02010609060101010101" pitchFamily="49" charset="-122"/>
                <a:ea typeface="黑体" panose="02010609060101010101" pitchFamily="49" charset="-122"/>
                <a:cs typeface="黑体" panose="02010609060101010101" pitchFamily="49" charset="-122"/>
              </a:rPr>
              <a:t>Execute</a:t>
            </a:r>
            <a:r>
              <a:rPr lang="zh-CN" altLang="en-US" sz="2000">
                <a:solidFill>
                  <a:schemeClr val="bg2">
                    <a:lumMod val="10000"/>
                  </a:schemeClr>
                </a:solidFill>
                <a:latin typeface="黑体" panose="02010609060101010101" pitchFamily="49" charset="-122"/>
                <a:ea typeface="黑体" panose="02010609060101010101" pitchFamily="49" charset="-122"/>
                <a:cs typeface="黑体" panose="02010609060101010101" pitchFamily="49" charset="-122"/>
              </a:rPr>
              <a:t>阶段插入一个</a:t>
            </a:r>
            <a:r>
              <a:rPr lang="en-US" altLang="zh-CN" sz="2000">
                <a:solidFill>
                  <a:schemeClr val="bg2">
                    <a:lumMod val="10000"/>
                  </a:schemeClr>
                </a:solidFill>
                <a:latin typeface="黑体" panose="02010609060101010101" pitchFamily="49" charset="-122"/>
                <a:ea typeface="黑体" panose="02010609060101010101" pitchFamily="49" charset="-122"/>
                <a:cs typeface="黑体" panose="02010609060101010101" pitchFamily="49" charset="-122"/>
              </a:rPr>
              <a:t>bubble</a:t>
            </a:r>
            <a:r>
              <a:rPr lang="zh-CN" altLang="en-US" sz="2000">
                <a:solidFill>
                  <a:schemeClr val="bg2">
                    <a:lumMod val="10000"/>
                  </a:schemeClr>
                </a:solidFill>
                <a:latin typeface="黑体" panose="02010609060101010101" pitchFamily="49" charset="-122"/>
                <a:ea typeface="黑体" panose="02010609060101010101" pitchFamily="49" charset="-122"/>
                <a:cs typeface="黑体" panose="02010609060101010101" pitchFamily="49" charset="-122"/>
              </a:rPr>
              <a:t>，并把</a:t>
            </a:r>
            <a:r>
              <a:rPr lang="en-US" altLang="zh-CN" sz="2000">
                <a:solidFill>
                  <a:schemeClr val="bg2">
                    <a:lumMod val="10000"/>
                  </a:schemeClr>
                </a:solidFill>
                <a:latin typeface="黑体" panose="02010609060101010101" pitchFamily="49" charset="-122"/>
                <a:ea typeface="黑体" panose="02010609060101010101" pitchFamily="49" charset="-122"/>
                <a:cs typeface="黑体" panose="02010609060101010101" pitchFamily="49" charset="-122"/>
              </a:rPr>
              <a:t>Fetch</a:t>
            </a:r>
            <a:r>
              <a:rPr lang="zh-CN" altLang="en-US" sz="2000">
                <a:solidFill>
                  <a:schemeClr val="bg2">
                    <a:lumMod val="10000"/>
                  </a:schemeClr>
                </a:solidFill>
                <a:latin typeface="黑体" panose="02010609060101010101" pitchFamily="49" charset="-122"/>
                <a:ea typeface="黑体" panose="02010609060101010101" pitchFamily="49" charset="-122"/>
                <a:cs typeface="黑体" panose="02010609060101010101" pitchFamily="49" charset="-122"/>
              </a:rPr>
              <a:t>和</a:t>
            </a:r>
            <a:r>
              <a:rPr lang="en-US" altLang="zh-CN" sz="2000">
                <a:solidFill>
                  <a:schemeClr val="bg2">
                    <a:lumMod val="10000"/>
                  </a:schemeClr>
                </a:solidFill>
                <a:latin typeface="黑体" panose="02010609060101010101" pitchFamily="49" charset="-122"/>
                <a:ea typeface="黑体" panose="02010609060101010101" pitchFamily="49" charset="-122"/>
                <a:cs typeface="黑体" panose="02010609060101010101" pitchFamily="49" charset="-122"/>
              </a:rPr>
              <a:t>Decode</a:t>
            </a:r>
            <a:r>
              <a:rPr lang="zh-CN" altLang="en-US" sz="2000">
                <a:solidFill>
                  <a:schemeClr val="bg2">
                    <a:lumMod val="10000"/>
                  </a:schemeClr>
                </a:solidFill>
                <a:latin typeface="黑体" panose="02010609060101010101" pitchFamily="49" charset="-122"/>
                <a:ea typeface="黑体" panose="02010609060101010101" pitchFamily="49" charset="-122"/>
                <a:cs typeface="黑体" panose="02010609060101010101" pitchFamily="49" charset="-122"/>
              </a:rPr>
              <a:t>阶段的状态改为</a:t>
            </a:r>
            <a:r>
              <a:rPr lang="en-US" altLang="zh-CN" sz="2000">
                <a:solidFill>
                  <a:schemeClr val="bg2">
                    <a:lumMod val="10000"/>
                  </a:schemeClr>
                </a:solidFill>
                <a:latin typeface="黑体" panose="02010609060101010101" pitchFamily="49" charset="-122"/>
                <a:ea typeface="黑体" panose="02010609060101010101" pitchFamily="49" charset="-122"/>
                <a:cs typeface="黑体" panose="02010609060101010101" pitchFamily="49" charset="-122"/>
              </a:rPr>
              <a:t>stall</a:t>
            </a:r>
            <a:endParaRPr lang="en-US" altLang="zh-CN" sz="2000">
              <a:solidFill>
                <a:schemeClr val="bg2">
                  <a:lumMod val="10000"/>
                </a:schemeClr>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8" name="文本框 27"/>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条件分支预测错误</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9" name="任意多边形 2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3" name="文本框 2"/>
          <p:cNvSpPr txBox="1"/>
          <p:nvPr/>
        </p:nvSpPr>
        <p:spPr>
          <a:xfrm>
            <a:off x="1306195" y="1019175"/>
            <a:ext cx="9639935" cy="64516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在我们的处理器设计中，当遇到条件分支时，总是假定选择分支，这就可能导致预测错误，例如：</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4" name="图片 3"/>
          <p:cNvPicPr>
            <a:picLocks noChangeAspect="1"/>
          </p:cNvPicPr>
          <p:nvPr/>
        </p:nvPicPr>
        <p:blipFill>
          <a:blip r:embed="rId2"/>
          <a:stretch>
            <a:fillRect/>
          </a:stretch>
        </p:blipFill>
        <p:spPr>
          <a:xfrm>
            <a:off x="1341755" y="1792605"/>
            <a:ext cx="7273290" cy="3272790"/>
          </a:xfrm>
          <a:prstGeom prst="rect">
            <a:avLst/>
          </a:prstGeom>
        </p:spPr>
      </p:pic>
      <p:sp>
        <p:nvSpPr>
          <p:cNvPr id="5" name="文本框 4"/>
          <p:cNvSpPr txBox="1"/>
          <p:nvPr/>
        </p:nvSpPr>
        <p:spPr>
          <a:xfrm>
            <a:off x="1403350" y="5250180"/>
            <a:ext cx="9521190" cy="64516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处理方法：在</a:t>
            </a:r>
            <a:r>
              <a:rPr lang="en-US" altLang="zh-CN">
                <a:solidFill>
                  <a:schemeClr val="bg2">
                    <a:lumMod val="10000"/>
                  </a:schemeClr>
                </a:solidFill>
                <a:latin typeface="黑体" panose="02010609060101010101" pitchFamily="49" charset="-122"/>
                <a:ea typeface="黑体" panose="02010609060101010101" pitchFamily="49" charset="-122"/>
              </a:rPr>
              <a:t>Decode</a:t>
            </a:r>
            <a:r>
              <a:rPr lang="zh-CN" altLang="en-US">
                <a:solidFill>
                  <a:schemeClr val="bg2">
                    <a:lumMod val="10000"/>
                  </a:schemeClr>
                </a:solidFill>
                <a:latin typeface="黑体" panose="02010609060101010101" pitchFamily="49" charset="-122"/>
                <a:ea typeface="黑体" panose="02010609060101010101" pitchFamily="49" charset="-122"/>
              </a:rPr>
              <a:t>和</a:t>
            </a:r>
            <a:r>
              <a:rPr lang="en-US" altLang="zh-CN">
                <a:solidFill>
                  <a:schemeClr val="bg2">
                    <a:lumMod val="10000"/>
                  </a:schemeClr>
                </a:solidFill>
                <a:latin typeface="黑体" panose="02010609060101010101" pitchFamily="49" charset="-122"/>
                <a:ea typeface="黑体" panose="02010609060101010101" pitchFamily="49" charset="-122"/>
              </a:rPr>
              <a:t>Execute</a:t>
            </a:r>
            <a:r>
              <a:rPr lang="zh-CN" altLang="en-US">
                <a:solidFill>
                  <a:schemeClr val="bg2">
                    <a:lumMod val="10000"/>
                  </a:schemeClr>
                </a:solidFill>
                <a:latin typeface="黑体" panose="02010609060101010101" pitchFamily="49" charset="-122"/>
                <a:ea typeface="黑体" panose="02010609060101010101" pitchFamily="49" charset="-122"/>
              </a:rPr>
              <a:t>阶段分别插入一个</a:t>
            </a:r>
            <a:r>
              <a:rPr lang="en-US" altLang="zh-CN">
                <a:solidFill>
                  <a:schemeClr val="bg2">
                    <a:lumMod val="10000"/>
                  </a:schemeClr>
                </a:solidFill>
                <a:latin typeface="黑体" panose="02010609060101010101" pitchFamily="49" charset="-122"/>
                <a:ea typeface="黑体" panose="02010609060101010101" pitchFamily="49" charset="-122"/>
              </a:rPr>
              <a:t>bubble</a:t>
            </a:r>
            <a:r>
              <a:rPr lang="zh-CN" altLang="en-US">
                <a:solidFill>
                  <a:schemeClr val="bg2">
                    <a:lumMod val="10000"/>
                  </a:schemeClr>
                </a:solidFill>
                <a:latin typeface="黑体" panose="02010609060101010101" pitchFamily="49" charset="-122"/>
                <a:ea typeface="黑体" panose="02010609060101010101" pitchFamily="49" charset="-122"/>
              </a:rPr>
              <a:t>（清除不该执行的指令），再从正确的地址处进行</a:t>
            </a:r>
            <a:r>
              <a:rPr lang="en-US" altLang="zh-CN">
                <a:solidFill>
                  <a:schemeClr val="bg2">
                    <a:lumMod val="10000"/>
                  </a:schemeClr>
                </a:solidFill>
                <a:latin typeface="黑体" panose="02010609060101010101" pitchFamily="49" charset="-122"/>
                <a:ea typeface="黑体" panose="02010609060101010101" pitchFamily="49" charset="-122"/>
              </a:rPr>
              <a:t>Fetch</a:t>
            </a:r>
            <a:r>
              <a:rPr lang="zh-CN" altLang="en-US">
                <a:solidFill>
                  <a:schemeClr val="bg2">
                    <a:lumMod val="10000"/>
                  </a:schemeClr>
                </a:solidFill>
                <a:latin typeface="黑体" panose="02010609060101010101" pitchFamily="49" charset="-122"/>
                <a:ea typeface="黑体" panose="02010609060101010101" pitchFamily="49" charset="-122"/>
              </a:rPr>
              <a:t>。</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spTree>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灯片编号占位符 11"/>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13" name="文本框 12"/>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遇到</a:t>
            </a:r>
            <a:r>
              <a:rPr lang="en-US" altLang="zh-CN" sz="2400" dirty="0">
                <a:solidFill>
                  <a:schemeClr val="bg2">
                    <a:lumMod val="25000"/>
                  </a:schemeClr>
                </a:solidFill>
                <a:latin typeface="方正兰亭粗黑_GBK" panose="02000000000000000000" pitchFamily="2" charset="-122"/>
                <a:ea typeface="方正兰亭粗黑_GBK" panose="02000000000000000000" pitchFamily="2" charset="-122"/>
              </a:rPr>
              <a:t>ret</a:t>
            </a:r>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指令</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4" name="任意多边形 13"/>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5" name="图片 1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7" name="文本框 16"/>
          <p:cNvSpPr txBox="1"/>
          <p:nvPr/>
        </p:nvSpPr>
        <p:spPr>
          <a:xfrm>
            <a:off x="1236345" y="1085850"/>
            <a:ext cx="10641965" cy="1476375"/>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这种情况下，我们无法预测下一条指令的地址，只能等到</a:t>
            </a:r>
            <a:r>
              <a:rPr lang="en-US" altLang="zh-CN">
                <a:solidFill>
                  <a:schemeClr val="bg2">
                    <a:lumMod val="10000"/>
                  </a:schemeClr>
                </a:solidFill>
                <a:latin typeface="黑体" panose="02010609060101010101" pitchFamily="49" charset="-122"/>
                <a:ea typeface="黑体" panose="02010609060101010101" pitchFamily="49" charset="-122"/>
              </a:rPr>
              <a:t>ret</a:t>
            </a:r>
            <a:r>
              <a:rPr lang="zh-CN" altLang="en-US">
                <a:solidFill>
                  <a:schemeClr val="bg2">
                    <a:lumMod val="10000"/>
                  </a:schemeClr>
                </a:solidFill>
                <a:latin typeface="黑体" panose="02010609060101010101" pitchFamily="49" charset="-122"/>
                <a:ea typeface="黑体" panose="02010609060101010101" pitchFamily="49" charset="-122"/>
              </a:rPr>
              <a:t>指令经过</a:t>
            </a:r>
            <a:r>
              <a:rPr lang="en-US" altLang="zh-CN">
                <a:solidFill>
                  <a:schemeClr val="bg2">
                    <a:lumMod val="10000"/>
                  </a:schemeClr>
                </a:solidFill>
                <a:latin typeface="黑体" panose="02010609060101010101" pitchFamily="49" charset="-122"/>
                <a:ea typeface="黑体" panose="02010609060101010101" pitchFamily="49" charset="-122"/>
              </a:rPr>
              <a:t>Memory</a:t>
            </a:r>
            <a:r>
              <a:rPr lang="zh-CN" altLang="en-US">
                <a:solidFill>
                  <a:schemeClr val="bg2">
                    <a:lumMod val="10000"/>
                  </a:schemeClr>
                </a:solidFill>
                <a:latin typeface="黑体" panose="02010609060101010101" pitchFamily="49" charset="-122"/>
                <a:ea typeface="黑体" panose="02010609060101010101" pitchFamily="49" charset="-122"/>
              </a:rPr>
              <a:t>阶段到达</a:t>
            </a:r>
            <a:r>
              <a:rPr lang="en-US" altLang="zh-CN">
                <a:solidFill>
                  <a:schemeClr val="bg2">
                    <a:lumMod val="10000"/>
                  </a:schemeClr>
                </a:solidFill>
                <a:latin typeface="黑体" panose="02010609060101010101" pitchFamily="49" charset="-122"/>
                <a:ea typeface="黑体" panose="02010609060101010101" pitchFamily="49" charset="-122"/>
              </a:rPr>
              <a:t>Write back</a:t>
            </a:r>
            <a:r>
              <a:rPr lang="zh-CN" altLang="en-US">
                <a:solidFill>
                  <a:schemeClr val="bg2">
                    <a:lumMod val="10000"/>
                  </a:schemeClr>
                </a:solidFill>
                <a:latin typeface="黑体" panose="02010609060101010101" pitchFamily="49" charset="-122"/>
                <a:ea typeface="黑体" panose="02010609060101010101" pitchFamily="49" charset="-122"/>
              </a:rPr>
              <a:t>阶段时，我们才能知道栈顶存储的下一条指令的地址</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处理方法：当检测到</a:t>
            </a:r>
            <a:r>
              <a:rPr lang="en-US" altLang="zh-CN">
                <a:solidFill>
                  <a:schemeClr val="bg2">
                    <a:lumMod val="10000"/>
                  </a:schemeClr>
                </a:solidFill>
                <a:latin typeface="黑体" panose="02010609060101010101" pitchFamily="49" charset="-122"/>
                <a:ea typeface="黑体" panose="02010609060101010101" pitchFamily="49" charset="-122"/>
              </a:rPr>
              <a:t>ret</a:t>
            </a:r>
            <a:r>
              <a:rPr lang="zh-CN" altLang="en-US">
                <a:solidFill>
                  <a:schemeClr val="bg2">
                    <a:lumMod val="10000"/>
                  </a:schemeClr>
                </a:solidFill>
                <a:latin typeface="黑体" panose="02010609060101010101" pitchFamily="49" charset="-122"/>
                <a:ea typeface="黑体" panose="02010609060101010101" pitchFamily="49" charset="-122"/>
              </a:rPr>
              <a:t>指令处于</a:t>
            </a:r>
            <a:r>
              <a:rPr lang="en-US" altLang="zh-CN">
                <a:solidFill>
                  <a:schemeClr val="bg2">
                    <a:lumMod val="10000"/>
                  </a:schemeClr>
                </a:solidFill>
                <a:latin typeface="黑体" panose="02010609060101010101" pitchFamily="49" charset="-122"/>
                <a:ea typeface="黑体" panose="02010609060101010101" pitchFamily="49" charset="-122"/>
              </a:rPr>
              <a:t>Decode</a:t>
            </a:r>
            <a:r>
              <a:rPr lang="zh-CN" altLang="en-US">
                <a:solidFill>
                  <a:schemeClr val="bg2">
                    <a:lumMod val="10000"/>
                  </a:schemeClr>
                </a:solidFill>
                <a:latin typeface="黑体" panose="02010609060101010101" pitchFamily="49" charset="-122"/>
                <a:ea typeface="黑体" panose="02010609060101010101" pitchFamily="49" charset="-122"/>
              </a:rPr>
              <a:t>、</a:t>
            </a:r>
            <a:r>
              <a:rPr lang="en-US" altLang="zh-CN">
                <a:solidFill>
                  <a:schemeClr val="bg2">
                    <a:lumMod val="10000"/>
                  </a:schemeClr>
                </a:solidFill>
                <a:latin typeface="黑体" panose="02010609060101010101" pitchFamily="49" charset="-122"/>
                <a:ea typeface="黑体" panose="02010609060101010101" pitchFamily="49" charset="-122"/>
              </a:rPr>
              <a:t>Execute</a:t>
            </a:r>
            <a:r>
              <a:rPr lang="zh-CN" altLang="en-US">
                <a:solidFill>
                  <a:schemeClr val="bg2">
                    <a:lumMod val="10000"/>
                  </a:schemeClr>
                </a:solidFill>
                <a:latin typeface="黑体" panose="02010609060101010101" pitchFamily="49" charset="-122"/>
                <a:ea typeface="黑体" panose="02010609060101010101" pitchFamily="49" charset="-122"/>
              </a:rPr>
              <a:t>或</a:t>
            </a:r>
            <a:r>
              <a:rPr lang="en-US" altLang="zh-CN">
                <a:solidFill>
                  <a:schemeClr val="bg2">
                    <a:lumMod val="10000"/>
                  </a:schemeClr>
                </a:solidFill>
                <a:latin typeface="黑体" panose="02010609060101010101" pitchFamily="49" charset="-122"/>
                <a:ea typeface="黑体" panose="02010609060101010101" pitchFamily="49" charset="-122"/>
              </a:rPr>
              <a:t>Memory</a:t>
            </a:r>
            <a:r>
              <a:rPr lang="zh-CN" altLang="en-US">
                <a:solidFill>
                  <a:schemeClr val="bg2">
                    <a:lumMod val="10000"/>
                  </a:schemeClr>
                </a:solidFill>
                <a:latin typeface="黑体" panose="02010609060101010101" pitchFamily="49" charset="-122"/>
                <a:ea typeface="黑体" panose="02010609060101010101" pitchFamily="49" charset="-122"/>
              </a:rPr>
              <a:t>阶段时，将</a:t>
            </a:r>
            <a:r>
              <a:rPr lang="en-US" altLang="zh-CN">
                <a:solidFill>
                  <a:schemeClr val="bg2">
                    <a:lumMod val="10000"/>
                  </a:schemeClr>
                </a:solidFill>
                <a:latin typeface="黑体" panose="02010609060101010101" pitchFamily="49" charset="-122"/>
                <a:ea typeface="黑体" panose="02010609060101010101" pitchFamily="49" charset="-122"/>
              </a:rPr>
              <a:t>Fetch</a:t>
            </a:r>
            <a:r>
              <a:rPr lang="zh-CN" altLang="en-US">
                <a:solidFill>
                  <a:schemeClr val="bg2">
                    <a:lumMod val="10000"/>
                  </a:schemeClr>
                </a:solidFill>
                <a:latin typeface="黑体" panose="02010609060101010101" pitchFamily="49" charset="-122"/>
                <a:ea typeface="黑体" panose="02010609060101010101" pitchFamily="49" charset="-122"/>
              </a:rPr>
              <a:t>的状态设为</a:t>
            </a:r>
            <a:r>
              <a:rPr lang="en-US" altLang="zh-CN">
                <a:solidFill>
                  <a:schemeClr val="bg2">
                    <a:lumMod val="10000"/>
                  </a:schemeClr>
                </a:solidFill>
                <a:latin typeface="黑体" panose="02010609060101010101" pitchFamily="49" charset="-122"/>
                <a:ea typeface="黑体" panose="02010609060101010101" pitchFamily="49" charset="-122"/>
              </a:rPr>
              <a:t>stall</a:t>
            </a:r>
            <a:r>
              <a:rPr lang="zh-CN" altLang="en-US">
                <a:solidFill>
                  <a:schemeClr val="bg2">
                    <a:lumMod val="10000"/>
                  </a:schemeClr>
                </a:solidFill>
                <a:latin typeface="黑体" panose="02010609060101010101" pitchFamily="49" charset="-122"/>
                <a:ea typeface="黑体" panose="02010609060101010101" pitchFamily="49" charset="-122"/>
              </a:rPr>
              <a:t>，并在</a:t>
            </a:r>
            <a:r>
              <a:rPr lang="en-US" altLang="zh-CN">
                <a:solidFill>
                  <a:schemeClr val="bg2">
                    <a:lumMod val="10000"/>
                  </a:schemeClr>
                </a:solidFill>
                <a:latin typeface="黑体" panose="02010609060101010101" pitchFamily="49" charset="-122"/>
                <a:ea typeface="黑体" panose="02010609060101010101" pitchFamily="49" charset="-122"/>
              </a:rPr>
              <a:t>decode</a:t>
            </a:r>
            <a:r>
              <a:rPr lang="zh-CN" altLang="en-US">
                <a:solidFill>
                  <a:schemeClr val="bg2">
                    <a:lumMod val="10000"/>
                  </a:schemeClr>
                </a:solidFill>
                <a:latin typeface="黑体" panose="02010609060101010101" pitchFamily="49" charset="-122"/>
                <a:ea typeface="黑体" panose="02010609060101010101" pitchFamily="49" charset="-122"/>
              </a:rPr>
              <a:t>阶段插入</a:t>
            </a:r>
            <a:r>
              <a:rPr lang="en-US" altLang="zh-CN">
                <a:solidFill>
                  <a:schemeClr val="bg2">
                    <a:lumMod val="10000"/>
                  </a:schemeClr>
                </a:solidFill>
                <a:latin typeface="黑体" panose="02010609060101010101" pitchFamily="49" charset="-122"/>
                <a:ea typeface="黑体" panose="02010609060101010101" pitchFamily="49" charset="-122"/>
              </a:rPr>
              <a:t>bubble</a:t>
            </a:r>
            <a:r>
              <a:rPr lang="zh-CN" altLang="en-US">
                <a:solidFill>
                  <a:schemeClr val="bg2">
                    <a:lumMod val="10000"/>
                  </a:schemeClr>
                </a:solidFill>
                <a:latin typeface="黑体" panose="02010609060101010101" pitchFamily="49" charset="-122"/>
                <a:ea typeface="黑体" panose="02010609060101010101" pitchFamily="49" charset="-122"/>
              </a:rPr>
              <a:t>。</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zh-CN" altLang="en-US">
                <a:solidFill>
                  <a:schemeClr val="bg2">
                    <a:lumMod val="10000"/>
                  </a:schemeClr>
                </a:solidFill>
                <a:latin typeface="黑体" panose="02010609060101010101" pitchFamily="49" charset="-122"/>
                <a:ea typeface="黑体" panose="02010609060101010101" pitchFamily="49" charset="-122"/>
              </a:rPr>
              <a:t>例：</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18" name="图片 17"/>
          <p:cNvPicPr>
            <a:picLocks noChangeAspect="1"/>
          </p:cNvPicPr>
          <p:nvPr/>
        </p:nvPicPr>
        <p:blipFill>
          <a:blip r:embed="rId2"/>
          <a:stretch>
            <a:fillRect/>
          </a:stretch>
        </p:blipFill>
        <p:spPr>
          <a:xfrm>
            <a:off x="1341755" y="2562225"/>
            <a:ext cx="8717280" cy="3407410"/>
          </a:xfrm>
          <a:prstGeom prst="rect">
            <a:avLst/>
          </a:prstGeom>
        </p:spPr>
      </p:pic>
    </p:spTree>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灯片编号占位符 11"/>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13" name="文本框 12"/>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同时遇到多种特殊情况</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4" name="任意多边形 13"/>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5" name="图片 1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7" name="文本框 16"/>
          <p:cNvSpPr txBox="1"/>
          <p:nvPr/>
        </p:nvSpPr>
        <p:spPr>
          <a:xfrm>
            <a:off x="1236345" y="1085850"/>
            <a:ext cx="10641965" cy="119888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solidFill>
                  <a:schemeClr val="bg2">
                    <a:lumMod val="10000"/>
                  </a:schemeClr>
                </a:solidFill>
                <a:latin typeface="黑体" panose="02010609060101010101" pitchFamily="49" charset="-122"/>
                <a:ea typeface="黑体" panose="02010609060101010101" pitchFamily="49" charset="-122"/>
              </a:rPr>
              <a:t>每个阶段状态的优先级：</a:t>
            </a:r>
            <a:r>
              <a:rPr lang="en-US" altLang="zh-CN">
                <a:solidFill>
                  <a:schemeClr val="bg2">
                    <a:lumMod val="10000"/>
                  </a:schemeClr>
                </a:solidFill>
                <a:latin typeface="黑体" panose="02010609060101010101" pitchFamily="49" charset="-122"/>
                <a:ea typeface="黑体" panose="02010609060101010101" pitchFamily="49" charset="-122"/>
              </a:rPr>
              <a:t>stall &gt; bubble &gt; normal</a:t>
            </a:r>
            <a:endParaRPr lang="zh-CN">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处理方法：先列出每种特殊情况对应的各个阶段的状态，然后取优先级最高的状态作为该阶段的最终状态。</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zh-CN" altLang="en-US">
                <a:solidFill>
                  <a:schemeClr val="bg2">
                    <a:lumMod val="10000"/>
                  </a:schemeClr>
                </a:solidFill>
                <a:latin typeface="黑体" panose="02010609060101010101" pitchFamily="49" charset="-122"/>
                <a:ea typeface="黑体" panose="02010609060101010101" pitchFamily="49" charset="-122"/>
              </a:rPr>
              <a:t>例：</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2" name="图片 1"/>
          <p:cNvPicPr>
            <a:picLocks noChangeAspect="1"/>
          </p:cNvPicPr>
          <p:nvPr/>
        </p:nvPicPr>
        <p:blipFill>
          <a:blip r:embed="rId2"/>
          <a:stretch>
            <a:fillRect/>
          </a:stretch>
        </p:blipFill>
        <p:spPr>
          <a:xfrm>
            <a:off x="1776095" y="2082800"/>
            <a:ext cx="8743950" cy="4311015"/>
          </a:xfrm>
          <a:prstGeom prst="rect">
            <a:avLst/>
          </a:prstGeom>
        </p:spPr>
      </p:pic>
    </p:spTree>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灯片编号占位符 11"/>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13" name="文本框 12"/>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总结</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4" name="任意多边形 13"/>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5" name="图片 1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7" name="文本框 16"/>
          <p:cNvSpPr txBox="1"/>
          <p:nvPr/>
        </p:nvSpPr>
        <p:spPr>
          <a:xfrm>
            <a:off x="1236345" y="1085850"/>
            <a:ext cx="10641965" cy="36830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各种情况的探测与处理：</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pic>
        <p:nvPicPr>
          <p:cNvPr id="2" name="图片 1"/>
          <p:cNvPicPr>
            <a:picLocks noChangeAspect="1"/>
          </p:cNvPicPr>
          <p:nvPr/>
        </p:nvPicPr>
        <p:blipFill>
          <a:blip r:embed="rId2"/>
          <a:stretch>
            <a:fillRect/>
          </a:stretch>
        </p:blipFill>
        <p:spPr>
          <a:xfrm>
            <a:off x="1370330" y="1454150"/>
            <a:ext cx="7439025" cy="4632960"/>
          </a:xfrm>
          <a:prstGeom prst="rect">
            <a:avLst/>
          </a:prstGeom>
        </p:spPr>
      </p:pic>
    </p:spTree>
  </p:cSld>
  <p:clrMapOvr>
    <a:masterClrMapping/>
  </p:clrMapOvr>
  <p:transition spd="med">
    <p:pull/>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灯片编号占位符 11"/>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13" name="文本框 12"/>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总结</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4" name="任意多边形 13"/>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5" name="图片 1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7" name="文本框 16"/>
          <p:cNvSpPr txBox="1"/>
          <p:nvPr/>
        </p:nvSpPr>
        <p:spPr>
          <a:xfrm>
            <a:off x="1233805" y="985520"/>
            <a:ext cx="10641965" cy="119888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提高程序效率的方法</a:t>
            </a:r>
            <a:r>
              <a:rPr lang="zh-CN" altLang="en-US">
                <a:solidFill>
                  <a:schemeClr val="bg2">
                    <a:lumMod val="10000"/>
                  </a:schemeClr>
                </a:solidFill>
                <a:latin typeface="黑体" panose="02010609060101010101" pitchFamily="49" charset="-122"/>
                <a:ea typeface="黑体" panose="02010609060101010101" pitchFamily="49" charset="-122"/>
              </a:rPr>
              <a:t>：</a:t>
            </a:r>
            <a:endParaRPr lang="zh-CN" altLang="en-US">
              <a:solidFill>
                <a:schemeClr val="bg2">
                  <a:lumMod val="10000"/>
                </a:schemeClr>
              </a:solidFill>
              <a:latin typeface="黑体" panose="02010609060101010101" pitchFamily="49" charset="-122"/>
              <a:ea typeface="黑体" panose="02010609060101010101" pitchFamily="49" charset="-122"/>
            </a:endParaRPr>
          </a:p>
          <a:p>
            <a:r>
              <a:rPr lang="en-US" altLang="zh-CN">
                <a:solidFill>
                  <a:schemeClr val="bg2">
                    <a:lumMod val="10000"/>
                  </a:schemeClr>
                </a:solidFill>
                <a:latin typeface="黑体" panose="02010609060101010101" pitchFamily="49" charset="-122"/>
                <a:ea typeface="黑体" panose="02010609060101010101" pitchFamily="49" charset="-122"/>
              </a:rPr>
              <a:t>1</a:t>
            </a:r>
            <a:r>
              <a:rPr lang="zh-CN" altLang="en-US">
                <a:solidFill>
                  <a:schemeClr val="bg2">
                    <a:lumMod val="10000"/>
                  </a:schemeClr>
                </a:solidFill>
                <a:latin typeface="黑体" panose="02010609060101010101" pitchFamily="49" charset="-122"/>
                <a:ea typeface="黑体" panose="02010609060101010101" pitchFamily="49" charset="-122"/>
              </a:rPr>
              <a:t>）将可能导致加载使用冒险的语句分开，例如，可将下图中</a:t>
            </a:r>
            <a:r>
              <a:rPr lang="en-US" altLang="zh-CN">
                <a:solidFill>
                  <a:schemeClr val="bg2">
                    <a:lumMod val="10000"/>
                  </a:schemeClr>
                </a:solidFill>
                <a:latin typeface="黑体" panose="02010609060101010101" pitchFamily="49" charset="-122"/>
                <a:ea typeface="黑体" panose="02010609060101010101" pitchFamily="49" charset="-122"/>
              </a:rPr>
              <a:t>0x012</a:t>
            </a:r>
            <a:r>
              <a:rPr lang="zh-CN" altLang="en-US">
                <a:solidFill>
                  <a:schemeClr val="bg2">
                    <a:lumMod val="10000"/>
                  </a:schemeClr>
                </a:solidFill>
                <a:latin typeface="黑体" panose="02010609060101010101" pitchFamily="49" charset="-122"/>
                <a:ea typeface="黑体" panose="02010609060101010101" pitchFamily="49" charset="-122"/>
              </a:rPr>
              <a:t>和</a:t>
            </a:r>
            <a:r>
              <a:rPr lang="en-US" altLang="zh-CN">
                <a:solidFill>
                  <a:schemeClr val="bg2">
                    <a:lumMod val="10000"/>
                  </a:schemeClr>
                </a:solidFill>
                <a:latin typeface="黑体" panose="02010609060101010101" pitchFamily="49" charset="-122"/>
                <a:ea typeface="黑体" panose="02010609060101010101" pitchFamily="49" charset="-122"/>
              </a:rPr>
              <a:t>0x018</a:t>
            </a:r>
            <a:r>
              <a:rPr lang="zh-CN" altLang="en-US">
                <a:solidFill>
                  <a:schemeClr val="bg2">
                    <a:lumMod val="10000"/>
                  </a:schemeClr>
                </a:solidFill>
                <a:latin typeface="黑体" panose="02010609060101010101" pitchFamily="49" charset="-122"/>
                <a:ea typeface="黑体" panose="02010609060101010101" pitchFamily="49" charset="-122"/>
              </a:rPr>
              <a:t>处的代码互换，从而在不改变程序运行结果的前提下避免加载</a:t>
            </a:r>
            <a:r>
              <a:rPr lang="en-US" altLang="zh-CN">
                <a:solidFill>
                  <a:schemeClr val="bg2">
                    <a:lumMod val="10000"/>
                  </a:schemeClr>
                </a:solidFill>
                <a:latin typeface="黑体" panose="02010609060101010101" pitchFamily="49" charset="-122"/>
                <a:ea typeface="黑体" panose="02010609060101010101" pitchFamily="49" charset="-122"/>
              </a:rPr>
              <a:t>/</a:t>
            </a:r>
            <a:r>
              <a:rPr lang="zh-CN" altLang="en-US">
                <a:solidFill>
                  <a:schemeClr val="bg2">
                    <a:lumMod val="10000"/>
                  </a:schemeClr>
                </a:solidFill>
                <a:latin typeface="黑体" panose="02010609060101010101" pitchFamily="49" charset="-122"/>
                <a:ea typeface="黑体" panose="02010609060101010101" pitchFamily="49" charset="-122"/>
              </a:rPr>
              <a:t>使用冒险</a:t>
            </a:r>
            <a:endParaRPr lang="zh-CN" altLang="en-US">
              <a:solidFill>
                <a:schemeClr val="bg2">
                  <a:lumMod val="10000"/>
                </a:schemeClr>
              </a:solidFill>
              <a:latin typeface="黑体" panose="02010609060101010101" pitchFamily="49" charset="-122"/>
              <a:ea typeface="黑体" panose="02010609060101010101" pitchFamily="49" charset="-122"/>
            </a:endParaRPr>
          </a:p>
          <a:p>
            <a:endParaRPr lang="en-US" altLang="zh-CN">
              <a:solidFill>
                <a:schemeClr val="bg2">
                  <a:lumMod val="10000"/>
                </a:schemeClr>
              </a:solidFill>
              <a:latin typeface="黑体" panose="02010609060101010101" pitchFamily="49" charset="-122"/>
              <a:ea typeface="黑体" panose="02010609060101010101" pitchFamily="49" charset="-122"/>
            </a:endParaRPr>
          </a:p>
        </p:txBody>
      </p:sp>
      <p:pic>
        <p:nvPicPr>
          <p:cNvPr id="27" name="图片 26"/>
          <p:cNvPicPr>
            <a:picLocks noChangeAspect="1"/>
          </p:cNvPicPr>
          <p:nvPr/>
        </p:nvPicPr>
        <p:blipFill>
          <a:blip r:embed="rId2"/>
          <a:stretch>
            <a:fillRect/>
          </a:stretch>
        </p:blipFill>
        <p:spPr>
          <a:xfrm>
            <a:off x="1167130" y="1931670"/>
            <a:ext cx="9398635" cy="2994025"/>
          </a:xfrm>
          <a:prstGeom prst="rect">
            <a:avLst/>
          </a:prstGeom>
        </p:spPr>
      </p:pic>
      <p:sp>
        <p:nvSpPr>
          <p:cNvPr id="3" name="文本框 2"/>
          <p:cNvSpPr txBox="1"/>
          <p:nvPr/>
        </p:nvSpPr>
        <p:spPr>
          <a:xfrm>
            <a:off x="1200785" y="5169535"/>
            <a:ext cx="10641330" cy="368300"/>
          </a:xfrm>
          <a:prstGeom prst="rect">
            <a:avLst/>
          </a:prstGeom>
          <a:noFill/>
        </p:spPr>
        <p:txBody>
          <a:bodyPr wrap="square" rtlCol="0">
            <a:spAutoFit/>
          </a:bodyPr>
          <a:p>
            <a:r>
              <a:rPr lang="en-US" altLang="zh-CN">
                <a:solidFill>
                  <a:schemeClr val="bg2">
                    <a:lumMod val="10000"/>
                  </a:schemeClr>
                </a:solidFill>
                <a:latin typeface="黑体" panose="02010609060101010101" pitchFamily="49" charset="-122"/>
                <a:ea typeface="黑体" panose="02010609060101010101" pitchFamily="49" charset="-122"/>
              </a:rPr>
              <a:t>2</a:t>
            </a:r>
            <a:r>
              <a:rPr lang="zh-CN" altLang="en-US">
                <a:solidFill>
                  <a:schemeClr val="bg2">
                    <a:lumMod val="10000"/>
                  </a:schemeClr>
                </a:solidFill>
                <a:latin typeface="黑体" panose="02010609060101010101" pitchFamily="49" charset="-122"/>
                <a:ea typeface="黑体" panose="02010609060101010101" pitchFamily="49" charset="-122"/>
              </a:rPr>
              <a:t>）优化分支预测策略：https://www.jianshu.com/p/be389eeba589</a:t>
            </a:r>
            <a:endParaRPr lang="zh-CN" altLang="en-US">
              <a:solidFill>
                <a:schemeClr val="bg2">
                  <a:lumMod val="10000"/>
                </a:schemeClr>
              </a:solidFill>
              <a:latin typeface="黑体" panose="02010609060101010101" pitchFamily="49" charset="-122"/>
              <a:ea typeface="黑体" panose="02010609060101010101" pitchFamily="49" charset="-122"/>
            </a:endParaRPr>
          </a:p>
        </p:txBody>
      </p:sp>
    </p:spTree>
  </p:cSld>
  <p:clrMapOvr>
    <a:masterClrMapping/>
  </p:clrMapOvr>
  <p:transition spd="med">
    <p:pull/>
  </p:transition>
  <p:timing>
    <p:tnLst>
      <p:par>
        <p:cTn id="1" dur="indefinite" restart="never" nodeType="tmRoot"/>
      </p:par>
    </p:tnLst>
  </p:timing>
</p:sld>
</file>

<file path=ppt/theme/theme1.xml><?xml version="1.0" encoding="utf-8"?>
<a:theme xmlns:a="http://schemas.openxmlformats.org/drawingml/2006/main" name="清风素材 https://12sc.taobao.com">
  <a:themeElements>
    <a:clrScheme name="自定义 7">
      <a:dk1>
        <a:srgbClr val="8B0012"/>
      </a:dk1>
      <a:lt1>
        <a:srgbClr val="FFFFFF"/>
      </a:lt1>
      <a:dk2>
        <a:srgbClr val="8B0012"/>
      </a:dk2>
      <a:lt2>
        <a:srgbClr val="F0F0F0"/>
      </a:lt2>
      <a:accent1>
        <a:srgbClr val="C00000"/>
      </a:accent1>
      <a:accent2>
        <a:srgbClr val="8B0012"/>
      </a:accent2>
      <a:accent3>
        <a:srgbClr val="C00000"/>
      </a:accent3>
      <a:accent4>
        <a:srgbClr val="8B0012"/>
      </a:accent4>
      <a:accent5>
        <a:srgbClr val="8B0012"/>
      </a:accent5>
      <a:accent6>
        <a:srgbClr val="FFB4BE"/>
      </a:accent6>
      <a:hlink>
        <a:srgbClr val="450009"/>
      </a:hlink>
      <a:folHlink>
        <a:srgbClr val="BFBFB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1554</Words>
  <Application>WPS 演示</Application>
  <PresentationFormat>宽屏</PresentationFormat>
  <Paragraphs>165</Paragraphs>
  <Slides>21</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21</vt:i4>
      </vt:variant>
    </vt:vector>
  </HeadingPairs>
  <TitlesOfParts>
    <vt:vector size="38" baseType="lpstr">
      <vt:lpstr>Arial</vt:lpstr>
      <vt:lpstr>宋体</vt:lpstr>
      <vt:lpstr>Wingdings</vt:lpstr>
      <vt:lpstr>Calibri</vt:lpstr>
      <vt:lpstr>微软雅黑</vt:lpstr>
      <vt:lpstr>黑体</vt:lpstr>
      <vt:lpstr>华康俪金黑W8</vt:lpstr>
      <vt:lpstr>Meiryo UI</vt:lpstr>
      <vt:lpstr>Calibri</vt:lpstr>
      <vt:lpstr>幼圆</vt:lpstr>
      <vt:lpstr>方正兰亭粗黑_GBK</vt:lpstr>
      <vt:lpstr>Arial Unicode MS</vt:lpstr>
      <vt:lpstr>Arial Narrow</vt:lpstr>
      <vt:lpstr>Verdana</vt:lpstr>
      <vt:lpstr>Gulim</vt:lpstr>
      <vt:lpstr>Yu Gothic UI</vt:lpstr>
      <vt:lpstr>清风素材 https://12sc.taobao.com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一（16,18）班数表</cp:lastModifiedBy>
  <cp:revision>72</cp:revision>
  <dcterms:created xsi:type="dcterms:W3CDTF">2015-05-06T09:02:00Z</dcterms:created>
  <dcterms:modified xsi:type="dcterms:W3CDTF">2019-10-23T09:31:05Z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2052-11.1.0.9145</vt:lpwstr>
  </property>
</Properties>
</file>

<file path=docProps/thumbnail.jpeg>
</file>